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 id="2147483665" r:id="rId2"/>
    <p:sldMasterId id="2147483673" r:id="rId3"/>
    <p:sldMasterId id="2147483689" r:id="rId4"/>
  </p:sldMasterIdLst>
  <p:notesMasterIdLst>
    <p:notesMasterId r:id="rId54"/>
  </p:notesMasterIdLst>
  <p:sldIdLst>
    <p:sldId id="419" r:id="rId5"/>
    <p:sldId id="385" r:id="rId6"/>
    <p:sldId id="382" r:id="rId7"/>
    <p:sldId id="369" r:id="rId8"/>
    <p:sldId id="356" r:id="rId9"/>
    <p:sldId id="360" r:id="rId10"/>
    <p:sldId id="413" r:id="rId11"/>
    <p:sldId id="410" r:id="rId12"/>
    <p:sldId id="359" r:id="rId13"/>
    <p:sldId id="357" r:id="rId14"/>
    <p:sldId id="362" r:id="rId15"/>
    <p:sldId id="383" r:id="rId16"/>
    <p:sldId id="384" r:id="rId17"/>
    <p:sldId id="351" r:id="rId18"/>
    <p:sldId id="365" r:id="rId19"/>
    <p:sldId id="342" r:id="rId20"/>
    <p:sldId id="343" r:id="rId21"/>
    <p:sldId id="347" r:id="rId22"/>
    <p:sldId id="352" r:id="rId23"/>
    <p:sldId id="349" r:id="rId24"/>
    <p:sldId id="354" r:id="rId25"/>
    <p:sldId id="387" r:id="rId26"/>
    <p:sldId id="388" r:id="rId27"/>
    <p:sldId id="400" r:id="rId28"/>
    <p:sldId id="355" r:id="rId29"/>
    <p:sldId id="373" r:id="rId30"/>
    <p:sldId id="401" r:id="rId31"/>
    <p:sldId id="406" r:id="rId32"/>
    <p:sldId id="417" r:id="rId33"/>
    <p:sldId id="402" r:id="rId34"/>
    <p:sldId id="408" r:id="rId35"/>
    <p:sldId id="418" r:id="rId36"/>
    <p:sldId id="411" r:id="rId37"/>
    <p:sldId id="407" r:id="rId38"/>
    <p:sldId id="318" r:id="rId39"/>
    <p:sldId id="319" r:id="rId40"/>
    <p:sldId id="320" r:id="rId41"/>
    <p:sldId id="321" r:id="rId42"/>
    <p:sldId id="403" r:id="rId43"/>
    <p:sldId id="405" r:id="rId44"/>
    <p:sldId id="412" r:id="rId45"/>
    <p:sldId id="293" r:id="rId46"/>
    <p:sldId id="295" r:id="rId47"/>
    <p:sldId id="296" r:id="rId48"/>
    <p:sldId id="306" r:id="rId49"/>
    <p:sldId id="368" r:id="rId50"/>
    <p:sldId id="372" r:id="rId51"/>
    <p:sldId id="371" r:id="rId52"/>
    <p:sldId id="316" r:id="rId53"/>
  </p:sldIdLst>
  <p:sldSz cx="9144000" cy="6858000" type="screen4x3"/>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B"/>
    <a:srgbClr val="002C5F"/>
    <a:srgbClr val="C33026"/>
    <a:srgbClr val="004987"/>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531" autoAdjust="0"/>
  </p:normalViewPr>
  <p:slideViewPr>
    <p:cSldViewPr snapToGrid="0" snapToObjects="1" showGuides="1">
      <p:cViewPr varScale="1">
        <p:scale>
          <a:sx n="43" d="100"/>
          <a:sy n="43" d="100"/>
        </p:scale>
        <p:origin x="1944" y="56"/>
      </p:cViewPr>
      <p:guideLst>
        <p:guide orient="horz" pos="2160"/>
        <p:guide pos="289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68107-CE3A-4CAF-947F-AB038014EC62}" type="datetimeFigureOut">
              <a:rPr lang="en-US" smtClean="0"/>
              <a:t>3/6/2019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71AC3-9250-408C-83A6-D9EC6CFC75B4}" type="slidenum">
              <a:rPr lang="en-US" smtClean="0"/>
              <a:t>‹#›</a:t>
            </a:fld>
            <a:endParaRPr lang="en-US"/>
          </a:p>
        </p:txBody>
      </p:sp>
    </p:spTree>
    <p:extLst>
      <p:ext uri="{BB962C8B-B14F-4D97-AF65-F5344CB8AC3E}">
        <p14:creationId xmlns:p14="http://schemas.microsoft.com/office/powerpoint/2010/main" val="396319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sg.org/seed_report.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3.org/WAI/business-case/#fn: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Good afternoon everyone.</a:t>
            </a:r>
            <a:r>
              <a:rPr lang="en-US" altLang="en-US" baseline="0" dirty="0" smtClean="0"/>
              <a:t> I am grateful for this opportunity to speak with you about Tools, Techniques, and Technologies for creating inclusive workplaces.  </a:t>
            </a:r>
          </a:p>
          <a:p>
            <a:pPr eaLnBrk="1" hangingPunct="1"/>
            <a:endParaRPr lang="en-US" altLang="en-US" baseline="0" dirty="0" smtClean="0"/>
          </a:p>
          <a:p>
            <a:pPr eaLnBrk="1" hangingPunct="1"/>
            <a:r>
              <a:rPr lang="en-US" altLang="en-US" baseline="0" dirty="0" smtClean="0"/>
              <a:t>And thank you for the introduction ???????. </a:t>
            </a:r>
          </a:p>
          <a:p>
            <a:pPr eaLnBrk="1" hangingPunct="1"/>
            <a:r>
              <a:rPr lang="en-US" altLang="en-US" baseline="0" dirty="0" smtClean="0"/>
              <a:t> </a:t>
            </a:r>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7338">
              <a:defRPr>
                <a:solidFill>
                  <a:schemeClr val="tx1"/>
                </a:solidFill>
                <a:latin typeface="Arial" panose="020B0604020202020204" pitchFamily="34" charset="0"/>
              </a:defRPr>
            </a:lvl2pPr>
            <a:lvl3pPr marL="1154113" indent="-230188">
              <a:defRPr>
                <a:solidFill>
                  <a:schemeClr val="tx1"/>
                </a:solidFill>
                <a:latin typeface="Arial" panose="020B0604020202020204" pitchFamily="34" charset="0"/>
              </a:defRPr>
            </a:lvl3pPr>
            <a:lvl4pPr marL="1617663" indent="-230188">
              <a:defRPr>
                <a:solidFill>
                  <a:schemeClr val="tx1"/>
                </a:solidFill>
                <a:latin typeface="Arial" panose="020B0604020202020204" pitchFamily="34" charset="0"/>
              </a:defRPr>
            </a:lvl4pPr>
            <a:lvl5pPr marL="2079625" indent="-230188">
              <a:defRPr>
                <a:solidFill>
                  <a:schemeClr val="tx1"/>
                </a:solidFill>
                <a:latin typeface="Arial" panose="020B0604020202020204" pitchFamily="34" charset="0"/>
              </a:defRPr>
            </a:lvl5pPr>
            <a:lvl6pPr marL="2536825" indent="-230188" eaLnBrk="0" fontAlgn="base" hangingPunct="0">
              <a:spcBef>
                <a:spcPct val="0"/>
              </a:spcBef>
              <a:spcAft>
                <a:spcPct val="0"/>
              </a:spcAft>
              <a:defRPr>
                <a:solidFill>
                  <a:schemeClr val="tx1"/>
                </a:solidFill>
                <a:latin typeface="Arial" panose="020B0604020202020204" pitchFamily="34" charset="0"/>
              </a:defRPr>
            </a:lvl6pPr>
            <a:lvl7pPr marL="2994025" indent="-230188" eaLnBrk="0" fontAlgn="base" hangingPunct="0">
              <a:spcBef>
                <a:spcPct val="0"/>
              </a:spcBef>
              <a:spcAft>
                <a:spcPct val="0"/>
              </a:spcAft>
              <a:defRPr>
                <a:solidFill>
                  <a:schemeClr val="tx1"/>
                </a:solidFill>
                <a:latin typeface="Arial" panose="020B0604020202020204" pitchFamily="34" charset="0"/>
              </a:defRPr>
            </a:lvl7pPr>
            <a:lvl8pPr marL="3451225" indent="-230188" eaLnBrk="0" fontAlgn="base" hangingPunct="0">
              <a:spcBef>
                <a:spcPct val="0"/>
              </a:spcBef>
              <a:spcAft>
                <a:spcPct val="0"/>
              </a:spcAft>
              <a:defRPr>
                <a:solidFill>
                  <a:schemeClr val="tx1"/>
                </a:solidFill>
                <a:latin typeface="Arial" panose="020B0604020202020204" pitchFamily="34" charset="0"/>
              </a:defRPr>
            </a:lvl8pPr>
            <a:lvl9pPr marL="3908425" indent="-2301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B70859-35FB-42CB-8DB5-D794CB82E57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18326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0" indent="0">
              <a:buFont typeface="Wingdings" panose="05000000000000000000" pitchFamily="2" charset="2"/>
              <a:buNone/>
              <a:defRPr/>
            </a:pPr>
            <a:r>
              <a:rPr lang="en-US" altLang="en-US" sz="1200" dirty="0" smtClean="0"/>
              <a:t>So who are talking about - people with disabilities, chronic health conditions, and life</a:t>
            </a:r>
            <a:r>
              <a:rPr lang="en-US" altLang="en-US" sz="1200" baseline="0" dirty="0" smtClean="0"/>
              <a:t> long injuries. </a:t>
            </a:r>
          </a:p>
          <a:p>
            <a:pPr marL="0" indent="0">
              <a:buFont typeface="Wingdings" panose="05000000000000000000" pitchFamily="2" charset="2"/>
              <a:buNone/>
              <a:defRPr/>
            </a:pPr>
            <a:endParaRPr lang="en-US" altLang="en-US" sz="1200" baseline="0" dirty="0" smtClean="0"/>
          </a:p>
          <a:p>
            <a:pPr marL="0" indent="0">
              <a:buFont typeface="Wingdings" panose="05000000000000000000" pitchFamily="2" charset="2"/>
              <a:buNone/>
              <a:defRPr/>
            </a:pPr>
            <a:r>
              <a:rPr lang="en-US" altLang="en-US" sz="1200" b="0" dirty="0" smtClean="0"/>
              <a:t>10,000 baby boomers reach the age of 65 every day.</a:t>
            </a:r>
          </a:p>
          <a:p>
            <a:pPr marL="0" indent="0">
              <a:buFont typeface="Wingdings" panose="05000000000000000000" pitchFamily="2" charset="2"/>
              <a:buNone/>
              <a:defRPr/>
            </a:pPr>
            <a:endParaRPr lang="en-US" altLang="en-US" sz="1200" b="0" dirty="0" smtClean="0"/>
          </a:p>
          <a:p>
            <a:pPr marL="0" indent="0" eaLnBrk="1" hangingPunct="1">
              <a:lnSpc>
                <a:spcPct val="90000"/>
              </a:lnSpc>
              <a:buFont typeface="Arial" charset="0"/>
              <a:buNone/>
              <a:defRPr/>
            </a:pPr>
            <a:r>
              <a:rPr lang="en-US" altLang="en-US" sz="1200" dirty="0" smtClean="0"/>
              <a:t>Many of these boomers are deciding not to retire or are starting a new career. Thus, more than ever the workforce will be impacted by the chronic health conditions of aging workers. </a:t>
            </a:r>
            <a:r>
              <a:rPr lang="en-US" sz="1200" dirty="0" smtClean="0">
                <a:solidFill>
                  <a:schemeClr val="tx2"/>
                </a:solidFill>
                <a:cs typeface="Arial" pitchFamily="34" charset="0"/>
              </a:rPr>
              <a:t>It is estimated that by the year 2020, half of the U.S. population will have at least one chronic condition and one-quarter will be living with multiple chronic conditions.” This</a:t>
            </a:r>
            <a:r>
              <a:rPr lang="en-US" sz="1200" baseline="0" dirty="0" smtClean="0">
                <a:solidFill>
                  <a:schemeClr val="tx2"/>
                </a:solidFill>
                <a:cs typeface="Arial" pitchFamily="34" charset="0"/>
              </a:rPr>
              <a:t> information is f</a:t>
            </a:r>
            <a:r>
              <a:rPr lang="en-US" sz="1200" dirty="0" smtClean="0">
                <a:solidFill>
                  <a:schemeClr val="tx2"/>
                </a:solidFill>
                <a:cs typeface="Arial" pitchFamily="34" charset="0"/>
              </a:rPr>
              <a:t>rom Center on an Aging Society, Georgetown University.</a:t>
            </a:r>
            <a:endParaRPr lang="en-US" altLang="en-US" sz="1200" b="0" dirty="0" smtClean="0"/>
          </a:p>
          <a:p>
            <a:pPr marL="742950" indent="-742950">
              <a:buFont typeface="Wingdings" panose="05000000000000000000" pitchFamily="2" charset="2"/>
              <a:buChar char="§"/>
              <a:defRPr/>
            </a:pPr>
            <a:endParaRPr lang="en-US" altLang="en-US" sz="1200" b="0" dirty="0" smtClean="0"/>
          </a:p>
          <a:p>
            <a:pPr marL="0" indent="0">
              <a:buFont typeface="Wingdings" panose="05000000000000000000" pitchFamily="2" charset="2"/>
              <a:buNone/>
              <a:defRPr/>
            </a:pPr>
            <a:r>
              <a:rPr lang="en-US" sz="1200" b="0" dirty="0" smtClean="0"/>
              <a:t>In 2010, 19% of people with disabilities have reportedly graduated from college, up from 14% in 2004.</a:t>
            </a:r>
          </a:p>
          <a:p>
            <a:pPr marL="0" indent="0">
              <a:buFont typeface="Wingdings" panose="05000000000000000000" pitchFamily="2" charset="2"/>
              <a:buNone/>
              <a:defRPr/>
            </a:pPr>
            <a:endParaRPr lang="en-US" sz="1200" b="0" dirty="0" smtClean="0"/>
          </a:p>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b="0" dirty="0" smtClean="0"/>
              <a:t>The expectations of work for young people with disabilities are high as we now are</a:t>
            </a:r>
            <a:r>
              <a:rPr lang="en-US" sz="1200" b="0" baseline="0" dirty="0" smtClean="0"/>
              <a:t> seeing the first generation of young people who have benefited from the 1975 Individuals with Disabilities Education Act. With graduation rates growing, more young people who have benefitted from school mainstreaming are entering the nation’s workforce.</a:t>
            </a:r>
            <a:r>
              <a:rPr lang="en-US" altLang="en-US" sz="1200" dirty="0" smtClean="0"/>
              <a:t> These qualified young people have been empowered by the ADA and expect to work and expect not to be hindered by the barriers of the past.  </a:t>
            </a:r>
          </a:p>
          <a:p>
            <a:pPr marL="0" indent="0">
              <a:buFont typeface="Wingdings" panose="05000000000000000000" pitchFamily="2" charset="2"/>
              <a:buNone/>
              <a:defRPr/>
            </a:pPr>
            <a:r>
              <a:rPr lang="en-US" sz="1200" b="0" baseline="0" dirty="0" smtClean="0"/>
              <a:t> </a:t>
            </a:r>
            <a:endParaRPr lang="en-US" sz="1200" b="0" dirty="0" smtClean="0"/>
          </a:p>
          <a:p>
            <a:pPr marL="0" indent="0">
              <a:buFont typeface="Wingdings" panose="05000000000000000000" pitchFamily="2" charset="2"/>
              <a:buNone/>
              <a:defRPr/>
            </a:pPr>
            <a:r>
              <a:rPr lang="en-US" sz="1200" b="0" dirty="0" smtClean="0"/>
              <a:t>47,000 service members have been wounded in action. Hundreds of thousands more, nearly 25 percent of all who served, will be diagnosed upon returning home with other “invisible wounds.”</a:t>
            </a:r>
            <a:endParaRPr lang="en-US" altLang="en-US" sz="1200" b="0" dirty="0" smtClean="0"/>
          </a:p>
          <a:p>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Increasingly,</a:t>
            </a:r>
            <a:r>
              <a:rPr lang="en-US" altLang="en-US" sz="1200" baseline="0" dirty="0" smtClean="0"/>
              <a:t> the private and public sector are filling their ranks with veterans, including our wounded warriors. Leading the way are companies such as </a:t>
            </a:r>
            <a:r>
              <a:rPr lang="en-US" altLang="en-US" sz="1200" dirty="0" smtClean="0"/>
              <a:t>Lockheed Martin and Northrup Grumman.  </a:t>
            </a:r>
          </a:p>
          <a:p>
            <a:r>
              <a:rPr lang="en-US" altLang="en-US" sz="1200" baseline="0" dirty="0" smtClean="0"/>
              <a:t> </a:t>
            </a:r>
            <a:endParaRPr lang="en-US" altLang="en-US" sz="1200"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6E7CECBB-BCD2-4CEC-89BC-E7FDE3C04ABD}" type="slidenum">
              <a:rPr lang="en-US" altLang="en-US" smtClean="0"/>
              <a:pPr/>
              <a:t>10</a:t>
            </a:fld>
            <a:endParaRPr lang="en-US" altLang="en-US" smtClean="0"/>
          </a:p>
        </p:txBody>
      </p:sp>
    </p:spTree>
    <p:extLst>
      <p:ext uri="{BB962C8B-B14F-4D97-AF65-F5344CB8AC3E}">
        <p14:creationId xmlns:p14="http://schemas.microsoft.com/office/powerpoint/2010/main" val="282207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200" dirty="0" smtClean="0">
                <a:solidFill>
                  <a:srgbClr val="002060"/>
                </a:solidFill>
                <a:ea typeface="ＭＳ Ｐゴシック" charset="0"/>
              </a:rPr>
              <a:t>Development of an internal business case shared with everyone, legitimized by an executive sponsor and shared in</a:t>
            </a:r>
            <a:r>
              <a:rPr lang="en-US" sz="1200" baseline="0" dirty="0" smtClean="0">
                <a:solidFill>
                  <a:srgbClr val="002060"/>
                </a:solidFill>
                <a:ea typeface="ＭＳ Ｐゴシック" charset="0"/>
              </a:rPr>
              <a:t> </a:t>
            </a:r>
            <a:r>
              <a:rPr lang="en-US" sz="1200" dirty="0" smtClean="0">
                <a:solidFill>
                  <a:srgbClr val="002060"/>
                </a:solidFill>
                <a:ea typeface="ＭＳ Ｐゴシック" charset="0"/>
              </a:rPr>
              <a:t>particular with talent acquisition staff and managers</a:t>
            </a:r>
          </a:p>
          <a:p>
            <a:pPr marL="0" indent="0">
              <a:lnSpc>
                <a:spcPct val="120000"/>
              </a:lnSpc>
              <a:spcBef>
                <a:spcPts val="0"/>
              </a:spcBef>
              <a:buFont typeface="Arial" panose="020B0604020202020204" pitchFamily="34" charset="0"/>
              <a:buNone/>
              <a:defRPr/>
            </a:pPr>
            <a:endParaRPr lang="en-US" b="0" dirty="0" smtClean="0">
              <a:solidFill>
                <a:srgbClr val="00206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65F367-82E9-4453-89B8-DBE1C94A3DE2}" type="slidenum">
              <a:rPr lang="en-US" altLang="en-US" smtClean="0"/>
              <a:pPr/>
              <a:t>11</a:t>
            </a:fld>
            <a:endParaRPr lang="en-US" altLang="en-US" smtClean="0"/>
          </a:p>
        </p:txBody>
      </p:sp>
    </p:spTree>
    <p:extLst>
      <p:ext uri="{BB962C8B-B14F-4D97-AF65-F5344CB8AC3E}">
        <p14:creationId xmlns:p14="http://schemas.microsoft.com/office/powerpoint/2010/main" val="3440613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There</a:t>
            </a:r>
            <a:r>
              <a:rPr lang="en-US" altLang="en-US" baseline="0" dirty="0" smtClean="0"/>
              <a:t> is decades of research suggesting that the primary barrier to disability inclusion is attitudes. Attitudes reflecting old, tired myths that people with disabilities are “them” not “us”. Or that people with disabilities are less safe, use more health, are less productive, or that workplace adjustments are expensive. So c</a:t>
            </a:r>
            <a:r>
              <a:rPr lang="en-US" altLang="en-US" dirty="0" smtClean="0"/>
              <a:t>reating inclusive workplaces are two fold – creating a culture of respect for everyone including people with disabilities and instituting or normalizing the</a:t>
            </a:r>
            <a:r>
              <a:rPr lang="en-US" altLang="en-US" baseline="0" dirty="0" smtClean="0"/>
              <a:t> disability. This works begins with understanding increasing the comfort, confidence, and competence of all employees on issues of disability. </a:t>
            </a:r>
          </a:p>
          <a:p>
            <a:pPr eaLnBrk="1" hangingPunct="1"/>
            <a:endParaRPr lang="en-US" altLang="en-US" baseline="0" dirty="0" smtClean="0"/>
          </a:p>
          <a:p>
            <a:pPr eaLnBrk="1" hangingPunct="1"/>
            <a:r>
              <a:rPr lang="en-US" altLang="en-US" baseline="0" dirty="0" smtClean="0"/>
              <a:t>Organizational readiness </a:t>
            </a: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FA52A11-79ED-4836-A1E7-0EEE691372DD}" type="slidenum">
              <a:rPr lang="en-US" altLang="en-US"/>
              <a:pPr/>
              <a:t>12</a:t>
            </a:fld>
            <a:endParaRPr lang="en-US" altLang="en-US"/>
          </a:p>
        </p:txBody>
      </p:sp>
    </p:spTree>
    <p:extLst>
      <p:ext uri="{BB962C8B-B14F-4D97-AF65-F5344CB8AC3E}">
        <p14:creationId xmlns:p14="http://schemas.microsoft.com/office/powerpoint/2010/main" val="2839963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Wingdings" panose="05000000000000000000" pitchFamily="2" charset="2"/>
              <a:buNone/>
            </a:pPr>
            <a:r>
              <a:rPr lang="en-US" sz="1200" b="0" dirty="0" smtClean="0"/>
              <a:t>Take a secret shopper approach audit</a:t>
            </a:r>
            <a:r>
              <a:rPr lang="en-US" sz="1200" b="0" baseline="0" dirty="0" smtClean="0"/>
              <a:t> your workplace. </a:t>
            </a:r>
          </a:p>
          <a:p>
            <a:pPr marL="0" indent="0">
              <a:buFont typeface="Wingdings" panose="05000000000000000000" pitchFamily="2" charset="2"/>
              <a:buNone/>
            </a:pPr>
            <a:endParaRPr lang="en-US" sz="1200" b="0" baseline="0" dirty="0" smtClean="0"/>
          </a:p>
          <a:p>
            <a:pPr marL="0" indent="0">
              <a:buFont typeface="Wingdings" panose="05000000000000000000" pitchFamily="2" charset="2"/>
              <a:buNone/>
            </a:pPr>
            <a:r>
              <a:rPr lang="en-US" sz="1200" b="0" baseline="0" dirty="0" smtClean="0"/>
              <a:t>pain points business seem to be dealing with most </a:t>
            </a:r>
            <a:r>
              <a:rPr lang="en-US" sz="1200" b="0" baseline="0" dirty="0" err="1" smtClean="0"/>
              <a:t>ften</a:t>
            </a:r>
            <a:r>
              <a:rPr lang="en-US" sz="1200" b="0" baseline="0" dirty="0" smtClean="0"/>
              <a:t>. </a:t>
            </a:r>
          </a:p>
          <a:p>
            <a:pPr marL="0" indent="0">
              <a:buFont typeface="Wingdings" panose="05000000000000000000" pitchFamily="2" charset="2"/>
              <a:buNone/>
            </a:pPr>
            <a:r>
              <a:rPr lang="en-US" sz="1200" b="0" dirty="0" smtClean="0"/>
              <a:t>Applicant Tracking Systems</a:t>
            </a:r>
          </a:p>
          <a:p>
            <a:pPr marL="457200" indent="-457200">
              <a:buFont typeface="Wingdings" panose="05000000000000000000" pitchFamily="2" charset="2"/>
              <a:buChar char="§"/>
            </a:pPr>
            <a:r>
              <a:rPr lang="en-US" sz="1200" b="0" dirty="0" smtClean="0"/>
              <a:t>Pre-hire Testing Software  </a:t>
            </a:r>
          </a:p>
          <a:p>
            <a:pPr marL="457200" indent="-457200">
              <a:buFont typeface="Wingdings" panose="05000000000000000000" pitchFamily="2" charset="2"/>
              <a:buChar char="§"/>
            </a:pPr>
            <a:r>
              <a:rPr lang="en-US" sz="1200" b="0" dirty="0" smtClean="0"/>
              <a:t>Accommodation Tracking Systems</a:t>
            </a:r>
          </a:p>
          <a:p>
            <a:pPr marL="457200" indent="-457200">
              <a:buFont typeface="Wingdings" panose="05000000000000000000" pitchFamily="2" charset="2"/>
              <a:buChar char="§"/>
            </a:pPr>
            <a:r>
              <a:rPr lang="en-US" sz="1200" b="0" dirty="0" smtClean="0"/>
              <a:t>Legacy Information Systems i.e. HRIS</a:t>
            </a:r>
          </a:p>
          <a:p>
            <a:pPr marL="457200" indent="-457200">
              <a:buFont typeface="Wingdings" panose="05000000000000000000" pitchFamily="2" charset="2"/>
              <a:buChar char="§"/>
            </a:pPr>
            <a:r>
              <a:rPr lang="en-US" sz="1200" b="0" dirty="0" smtClean="0"/>
              <a:t>Learning Management Systems</a:t>
            </a:r>
          </a:p>
          <a:p>
            <a:pPr eaLnBrk="1" hangingPunct="1"/>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E919BE3-FBC7-45EA-BED9-6BCB7C865C4B}" type="slidenum">
              <a:rPr lang="en-US" altLang="en-US"/>
              <a:pPr/>
              <a:t>13</a:t>
            </a:fld>
            <a:endParaRPr lang="en-US" altLang="en-US"/>
          </a:p>
        </p:txBody>
      </p:sp>
    </p:spTree>
    <p:extLst>
      <p:ext uri="{BB962C8B-B14F-4D97-AF65-F5344CB8AC3E}">
        <p14:creationId xmlns:p14="http://schemas.microsoft.com/office/powerpoint/2010/main" val="153749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E219CFB-6998-487F-AC77-1F1C1DD20B82}" type="slidenum">
              <a:rPr lang="en-US" altLang="en-US"/>
              <a:pPr/>
              <a:t>14</a:t>
            </a:fld>
            <a:endParaRPr lang="en-US" altLang="en-US"/>
          </a:p>
        </p:txBody>
      </p:sp>
    </p:spTree>
    <p:extLst>
      <p:ext uri="{BB962C8B-B14F-4D97-AF65-F5344CB8AC3E}">
        <p14:creationId xmlns:p14="http://schemas.microsoft.com/office/powerpoint/2010/main" val="67084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buFont typeface="Wingdings" panose="05000000000000000000" pitchFamily="2" charset="2"/>
              <a:buChar char="§"/>
            </a:pPr>
            <a:r>
              <a:rPr lang="en-US" sz="2800" b="0" dirty="0" smtClean="0"/>
              <a:t>Applicant Tracking Systems</a:t>
            </a:r>
          </a:p>
          <a:p>
            <a:pPr marL="457200" indent="-457200">
              <a:buFont typeface="Wingdings" panose="05000000000000000000" pitchFamily="2" charset="2"/>
              <a:buChar char="§"/>
            </a:pPr>
            <a:r>
              <a:rPr lang="en-US" sz="2800" b="0" dirty="0" smtClean="0"/>
              <a:t>Pre-hire Testing Software  </a:t>
            </a:r>
          </a:p>
          <a:p>
            <a:pPr marL="457200" indent="-457200">
              <a:buFont typeface="Wingdings" panose="05000000000000000000" pitchFamily="2" charset="2"/>
              <a:buChar char="§"/>
            </a:pPr>
            <a:r>
              <a:rPr lang="en-US" sz="2800" b="0" dirty="0" smtClean="0"/>
              <a:t>Accommodation Tracking Systems</a:t>
            </a:r>
          </a:p>
          <a:p>
            <a:pPr marL="457200" indent="-457200">
              <a:buFont typeface="Wingdings" panose="05000000000000000000" pitchFamily="2" charset="2"/>
              <a:buChar char="§"/>
            </a:pPr>
            <a:r>
              <a:rPr lang="en-US" sz="2800" b="0" dirty="0" smtClean="0"/>
              <a:t>Legacy Information Systems i.e. HRIS</a:t>
            </a:r>
          </a:p>
          <a:p>
            <a:pPr marL="457200" indent="-457200">
              <a:buFont typeface="Wingdings" panose="05000000000000000000" pitchFamily="2" charset="2"/>
              <a:buChar char="§"/>
            </a:pPr>
            <a:r>
              <a:rPr lang="en-US" sz="2800" b="0" dirty="0" smtClean="0"/>
              <a:t>Learning Management Systems</a:t>
            </a:r>
          </a:p>
          <a:p>
            <a:pPr marL="457200" indent="-457200">
              <a:buFont typeface="Wingdings" panose="05000000000000000000" pitchFamily="2" charset="2"/>
              <a:buChar char="§"/>
            </a:pPr>
            <a:r>
              <a:rPr lang="en-US" sz="2800" b="0" dirty="0" smtClean="0"/>
              <a:t>JAN Accommodation Toolkit </a:t>
            </a:r>
          </a:p>
          <a:p>
            <a:pPr marL="457200" indent="-457200">
              <a:buFont typeface="Wingdings" panose="05000000000000000000" pitchFamily="2" charset="2"/>
              <a:buChar char="§"/>
            </a:pPr>
            <a:r>
              <a:rPr lang="en-US" sz="2800" b="0" dirty="0" smtClean="0"/>
              <a:t>Mobile Accommodation Solution</a:t>
            </a:r>
            <a:endParaRPr lang="en-US" sz="2800" dirty="0" smtClean="0"/>
          </a:p>
          <a:p>
            <a:pPr eaLnBrk="1" hangingPunct="1"/>
            <a:r>
              <a:rPr lang="en-US" altLang="en-US" sz="2800" dirty="0" smtClean="0"/>
              <a:t> </a:t>
            </a:r>
          </a:p>
          <a:p>
            <a:pPr eaLnBrk="1" hangingPunct="1"/>
            <a:endParaRPr lang="en-US" altLang="en-US" sz="2800"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D3E1F91-261E-4A82-8513-CCDBF3E88968}" type="slidenum">
              <a:rPr lang="en-US" altLang="en-US"/>
              <a:pPr/>
              <a:t>15</a:t>
            </a:fld>
            <a:endParaRPr lang="en-US" altLang="en-US"/>
          </a:p>
        </p:txBody>
      </p:sp>
    </p:spTree>
    <p:extLst>
      <p:ext uri="{BB962C8B-B14F-4D97-AF65-F5344CB8AC3E}">
        <p14:creationId xmlns:p14="http://schemas.microsoft.com/office/powerpoint/2010/main" val="1571292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8D2C76-275C-44B7-B015-F06E402D7FFD}" type="slidenum">
              <a:rPr lang="en-US" altLang="en-US"/>
              <a:pPr/>
              <a:t>16</a:t>
            </a:fld>
            <a:endParaRPr lang="en-US" altLang="en-US"/>
          </a:p>
        </p:txBody>
      </p:sp>
    </p:spTree>
    <p:extLst>
      <p:ext uri="{BB962C8B-B14F-4D97-AF65-F5344CB8AC3E}">
        <p14:creationId xmlns:p14="http://schemas.microsoft.com/office/powerpoint/2010/main" val="3623871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D0ADA1-545E-4424-A75C-E21F659F9AF0}" type="slidenum">
              <a:rPr lang="en-US" altLang="en-US"/>
              <a:pPr/>
              <a:t>17</a:t>
            </a:fld>
            <a:endParaRPr lang="en-US" altLang="en-US"/>
          </a:p>
        </p:txBody>
      </p:sp>
    </p:spTree>
    <p:extLst>
      <p:ext uri="{BB962C8B-B14F-4D97-AF65-F5344CB8AC3E}">
        <p14:creationId xmlns:p14="http://schemas.microsoft.com/office/powerpoint/2010/main" val="617064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68B7013-B436-48F5-976C-8DE9B08CF07F}" type="slidenum">
              <a:rPr lang="en-US" altLang="en-US"/>
              <a:pPr/>
              <a:t>18</a:t>
            </a:fld>
            <a:endParaRPr lang="en-US" altLang="en-US"/>
          </a:p>
        </p:txBody>
      </p:sp>
    </p:spTree>
    <p:extLst>
      <p:ext uri="{BB962C8B-B14F-4D97-AF65-F5344CB8AC3E}">
        <p14:creationId xmlns:p14="http://schemas.microsoft.com/office/powerpoint/2010/main" val="214131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F379CD-9ECD-4B61-A1D0-D1BEC66DD295}" type="slidenum">
              <a:rPr lang="en-US" altLang="en-US"/>
              <a:pPr/>
              <a:t>20</a:t>
            </a:fld>
            <a:endParaRPr lang="en-US" altLang="en-US"/>
          </a:p>
        </p:txBody>
      </p:sp>
    </p:spTree>
    <p:extLst>
      <p:ext uri="{BB962C8B-B14F-4D97-AF65-F5344CB8AC3E}">
        <p14:creationId xmlns:p14="http://schemas.microsoft.com/office/powerpoint/2010/main" val="21473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 next 40</a:t>
            </a:r>
            <a:r>
              <a:rPr lang="en-US" altLang="en-US" baseline="0" dirty="0" smtClean="0"/>
              <a:t> minutes, I plan to talk </a:t>
            </a:r>
            <a:r>
              <a:rPr lang="en-US" altLang="en-US" baseline="0" dirty="0" err="1" smtClean="0"/>
              <a:t>abit</a:t>
            </a:r>
            <a:r>
              <a:rPr lang="en-US" altLang="en-US" baseline="0" dirty="0" smtClean="0"/>
              <a:t> about the our services, the workplace implications of the ADA, the interactive accommodation process, and then share best practices for hiring and onboarding individuals with disabilities.  </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FA8462-F085-4EEC-92E1-1A7E5716B4B2}" type="slidenum">
              <a:rPr lang="en-US" altLang="en-US" smtClean="0"/>
              <a:pPr/>
              <a:t>2</a:t>
            </a:fld>
            <a:endParaRPr lang="en-US" altLang="en-US" smtClean="0"/>
          </a:p>
        </p:txBody>
      </p:sp>
    </p:spTree>
    <p:extLst>
      <p:ext uri="{BB962C8B-B14F-4D97-AF65-F5344CB8AC3E}">
        <p14:creationId xmlns:p14="http://schemas.microsoft.com/office/powerpoint/2010/main" val="351267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757040-5E36-41F3-AF23-C2DAB485E7A5}" type="slidenum">
              <a:rPr lang="en-US" altLang="en-US" smtClean="0">
                <a:solidFill>
                  <a:srgbClr val="000000"/>
                </a:solidFill>
                <a:latin typeface="Arial" panose="020B0604020202020204" pitchFamily="34" charset="0"/>
              </a:rPr>
              <a:pPr fontAlgn="base">
                <a:spcBef>
                  <a:spcPct val="0"/>
                </a:spcBef>
                <a:spcAft>
                  <a:spcPct val="0"/>
                </a:spcAft>
              </a:pPr>
              <a:t>21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5597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Some best employer practices</a:t>
            </a:r>
            <a:r>
              <a:rPr lang="en-US" altLang="en-US" baseline="0" dirty="0" smtClean="0"/>
              <a:t> for preparing candidates but particularly candidates with disabilities include a note in advance detailing the interview process, informing them if there is pre-employment testing and how it is conducted, and how they if needed they can request an accommodation. </a:t>
            </a:r>
          </a:p>
          <a:p>
            <a:endParaRPr lang="en-US" altLang="en-US" baseline="0" dirty="0" smtClean="0"/>
          </a:p>
          <a:p>
            <a:r>
              <a:rPr lang="en-US" altLang="en-US" baseline="0" dirty="0" smtClean="0"/>
              <a:t>Important to say at this point that not all people with disabilities even one’s who disability is apparent to you will need an accommodation. But having the policy front and center provides them with the opportunity to inform you and make the request. What you do not want to happen, for instance, is that you have not informed the candidate and then they show up for an interview needing an interpreter which is very challenging to secure at a moments notice or a individual in a wheelchair can’t get through the conference room where you are conducting the interview. </a:t>
            </a:r>
          </a:p>
          <a:p>
            <a:endParaRPr lang="en-US" altLang="en-US" baseline="0" dirty="0" smtClean="0"/>
          </a:p>
          <a:p>
            <a:r>
              <a:rPr lang="en-US" altLang="en-US" baseline="0" dirty="0" smtClean="0"/>
              <a:t>A sample of a reasonable accommodation statement is provided on the screen. It READS GO TO SLIDE </a:t>
            </a:r>
          </a:p>
          <a:p>
            <a:endParaRPr lang="en-US" altLang="en-US" baseline="0" dirty="0" smtClean="0"/>
          </a:p>
          <a:p>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1912A6-B8F6-4103-BB85-B17FC7AED3D6}" type="slidenum">
              <a:rPr lang="en-US" altLang="en-US" smtClean="0"/>
              <a:pPr/>
              <a:t>22</a:t>
            </a:fld>
            <a:endParaRPr lang="en-US" altLang="en-US" smtClean="0"/>
          </a:p>
        </p:txBody>
      </p:sp>
    </p:spTree>
    <p:extLst>
      <p:ext uri="{BB962C8B-B14F-4D97-AF65-F5344CB8AC3E}">
        <p14:creationId xmlns:p14="http://schemas.microsoft.com/office/powerpoint/2010/main" val="935845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n-US" altLang="en-US" dirty="0" smtClean="0"/>
              <a:t>So</a:t>
            </a:r>
            <a:r>
              <a:rPr lang="en-US" altLang="en-US" baseline="0" dirty="0" smtClean="0"/>
              <a:t> that you are comfortable and confident for the interview, you will want to think about </a:t>
            </a:r>
            <a:r>
              <a:rPr lang="en-US" altLang="en-US" dirty="0" smtClean="0"/>
              <a:t>the interview process and testing site in</a:t>
            </a:r>
            <a:r>
              <a:rPr lang="en-US" altLang="en-US" baseline="0" dirty="0" smtClean="0"/>
              <a:t> terms of </a:t>
            </a:r>
            <a:r>
              <a:rPr lang="en-US" altLang="en-US" dirty="0" smtClean="0"/>
              <a:t>basic accessibility. </a:t>
            </a:r>
          </a:p>
          <a:p>
            <a:pPr>
              <a:spcAft>
                <a:spcPts val="600"/>
              </a:spcAft>
            </a:pPr>
            <a:endParaRPr lang="en-US" altLang="en-US" dirty="0" smtClean="0"/>
          </a:p>
          <a:p>
            <a:pPr>
              <a:spcAft>
                <a:spcPts val="600"/>
              </a:spcAft>
            </a:pPr>
            <a:r>
              <a:rPr lang="en-US" altLang="en-US" dirty="0" smtClean="0"/>
              <a:t>GO TO THE SLIDE.</a:t>
            </a:r>
            <a:r>
              <a:rPr lang="en-US" altLang="en-US" baseline="0" dirty="0" smtClean="0"/>
              <a:t> </a:t>
            </a:r>
            <a:r>
              <a:rPr lang="en-US" altLang="en-US" dirty="0" smtClean="0"/>
              <a:t>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8F1909B8-BCA3-4B59-8FA3-573DBF5301DA}" type="slidenum">
              <a:rPr lang="en-US" altLang="en-US" smtClean="0"/>
              <a:pPr/>
              <a:t>23</a:t>
            </a:fld>
            <a:endParaRPr lang="en-US" altLang="en-US" smtClean="0"/>
          </a:p>
        </p:txBody>
      </p:sp>
    </p:spTree>
    <p:extLst>
      <p:ext uri="{BB962C8B-B14F-4D97-AF65-F5344CB8AC3E}">
        <p14:creationId xmlns:p14="http://schemas.microsoft.com/office/powerpoint/2010/main" val="3849994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So what are some typical accommodations we should be prepared to provide as talent acquisition professions.</a:t>
            </a:r>
            <a:r>
              <a:rPr lang="en-US" altLang="en-US" baseline="0" dirty="0" smtClean="0"/>
              <a:t> </a:t>
            </a:r>
          </a:p>
          <a:p>
            <a:endParaRPr lang="en-US" altLang="en-US" baseline="0" dirty="0" smtClean="0"/>
          </a:p>
          <a:p>
            <a:r>
              <a:rPr lang="en-US" altLang="en-US" baseline="0" dirty="0" smtClean="0"/>
              <a:t>On the slide we see a number of these.  </a:t>
            </a:r>
          </a:p>
          <a:p>
            <a:endParaRPr lang="en-US" altLang="en-US" baseline="0" dirty="0" smtClean="0"/>
          </a:p>
          <a:p>
            <a:r>
              <a:rPr lang="en-US" altLang="en-US" baseline="0" dirty="0" smtClean="0"/>
              <a:t>PROVIDE EXAMPLES FOR SOME OF THESE. </a:t>
            </a:r>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D8EB03-D724-42B3-9681-059B99F5AAED}" type="slidenum">
              <a:rPr lang="en-US" altLang="en-US" smtClean="0"/>
              <a:pPr/>
              <a:t>24</a:t>
            </a:fld>
            <a:endParaRPr lang="en-US" altLang="en-US" smtClean="0"/>
          </a:p>
        </p:txBody>
      </p:sp>
    </p:spTree>
    <p:extLst>
      <p:ext uri="{BB962C8B-B14F-4D97-AF65-F5344CB8AC3E}">
        <p14:creationId xmlns:p14="http://schemas.microsoft.com/office/powerpoint/2010/main" val="2461810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EC70F9-AB03-4B71-924C-8D799575BA47}" type="slidenum">
              <a:rPr lang="en-US" altLang="en-US" smtClean="0">
                <a:latin typeface="Arial" panose="020B0604020202020204" pitchFamily="34" charset="0"/>
              </a:rPr>
              <a:pPr fontAlgn="base">
                <a:spcBef>
                  <a:spcPct val="0"/>
                </a:spcBef>
                <a:spcAft>
                  <a:spcPct val="0"/>
                </a:spcAft>
              </a:pPr>
              <a:t>25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06327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altLang="en-US" b="1" dirty="0" smtClean="0"/>
              <a:t>Pre-Employment, Pre-Offer</a:t>
            </a:r>
          </a:p>
          <a:p>
            <a:pPr marL="346075" indent="-346075">
              <a:spcAft>
                <a:spcPts val="600"/>
              </a:spcAft>
              <a:buFont typeface="Wingdings" panose="05000000000000000000" pitchFamily="2" charset="2"/>
              <a:buChar char="§"/>
            </a:pPr>
            <a:r>
              <a:rPr lang="en-US" altLang="en-US" dirty="0" smtClean="0"/>
              <a:t>May employers ask </a:t>
            </a:r>
            <a:r>
              <a:rPr lang="en-US" altLang="en-US" i="1" dirty="0" smtClean="0"/>
              <a:t>applicants</a:t>
            </a:r>
            <a:r>
              <a:rPr lang="en-US" altLang="en-US" dirty="0" smtClean="0"/>
              <a:t> if they will need accommodation </a:t>
            </a:r>
            <a:r>
              <a:rPr lang="en-US" altLang="en-US" u="sng" dirty="0" smtClean="0"/>
              <a:t>to perform job functions, if hired</a:t>
            </a:r>
            <a:r>
              <a:rPr lang="en-US" altLang="en-US" dirty="0" smtClean="0"/>
              <a:t>? </a:t>
            </a:r>
          </a:p>
          <a:p>
            <a:pPr marL="746125" lvl="1" indent="-346075">
              <a:spcAft>
                <a:spcPts val="1200"/>
              </a:spcAft>
            </a:pPr>
            <a:r>
              <a:rPr lang="en-US" altLang="en-US" sz="2200" i="1" dirty="0" smtClean="0">
                <a:ea typeface="Arial" panose="020B0604020202020204" pitchFamily="34" charset="0"/>
              </a:rPr>
              <a:t>Sometimes</a:t>
            </a:r>
          </a:p>
          <a:p>
            <a:pPr marL="346075" indent="-346075">
              <a:spcAft>
                <a:spcPts val="1200"/>
              </a:spcAft>
              <a:buFont typeface="Wingdings" panose="05000000000000000000" pitchFamily="2" charset="2"/>
              <a:buChar char="§"/>
            </a:pPr>
            <a:r>
              <a:rPr lang="en-US" altLang="en-US" b="0" dirty="0" smtClean="0"/>
              <a:t>Must have </a:t>
            </a:r>
            <a:r>
              <a:rPr lang="en-US" altLang="en-US" b="0" i="1" dirty="0" smtClean="0"/>
              <a:t>reasonable belief</a:t>
            </a:r>
            <a:r>
              <a:rPr lang="en-US" altLang="en-US" b="0" dirty="0" smtClean="0"/>
              <a:t> that accommodation will be needed to perform job functions…</a:t>
            </a:r>
          </a:p>
          <a:p>
            <a:pPr marL="0" indent="0">
              <a:spcAft>
                <a:spcPts val="1200"/>
              </a:spcAft>
              <a:buFont typeface="Wingdings" panose="05000000000000000000" pitchFamily="2" charset="2"/>
              <a:buNone/>
            </a:pPr>
            <a:endParaRPr lang="en-US" altLang="en-US" b="0" dirty="0" smtClean="0"/>
          </a:p>
          <a:p>
            <a:pPr marL="346075" indent="-346075">
              <a:spcAft>
                <a:spcPts val="1200"/>
              </a:spcAft>
              <a:buFont typeface="Wingdings" panose="05000000000000000000" pitchFamily="2" charset="2"/>
              <a:buChar char="§"/>
            </a:pPr>
            <a:r>
              <a:rPr lang="en-US" altLang="en-US" b="0" dirty="0" smtClean="0"/>
              <a:t>Because of an </a:t>
            </a:r>
            <a:r>
              <a:rPr lang="en-US" altLang="en-US" b="0" i="1" dirty="0" smtClean="0"/>
              <a:t>obvious</a:t>
            </a:r>
            <a:r>
              <a:rPr lang="en-US" altLang="en-US" b="0" dirty="0" smtClean="0"/>
              <a:t> </a:t>
            </a:r>
            <a:r>
              <a:rPr lang="en-US" altLang="en-US" b="0" i="1" dirty="0" smtClean="0"/>
              <a:t>disability</a:t>
            </a:r>
          </a:p>
          <a:p>
            <a:pPr marL="346075" indent="-346075">
              <a:spcAft>
                <a:spcPts val="1200"/>
              </a:spcAft>
              <a:buFont typeface="Wingdings" panose="05000000000000000000" pitchFamily="2" charset="2"/>
              <a:buChar char="§"/>
            </a:pPr>
            <a:r>
              <a:rPr lang="en-US" altLang="en-US" b="0" dirty="0" smtClean="0"/>
              <a:t>Because of a </a:t>
            </a:r>
            <a:r>
              <a:rPr lang="en-US" altLang="en-US" b="0" i="1" dirty="0" smtClean="0"/>
              <a:t>hidden disability</a:t>
            </a:r>
            <a:r>
              <a:rPr lang="en-US" altLang="en-US" b="0" dirty="0" smtClean="0"/>
              <a:t> the applicant has </a:t>
            </a:r>
            <a:r>
              <a:rPr lang="en-US" altLang="en-US" b="0" i="1" dirty="0" smtClean="0"/>
              <a:t>voluntarily disclosed</a:t>
            </a:r>
          </a:p>
          <a:p>
            <a:pPr marL="346075" indent="-346075">
              <a:spcAft>
                <a:spcPts val="1200"/>
              </a:spcAft>
              <a:buFont typeface="Wingdings" panose="05000000000000000000" pitchFamily="2" charset="2"/>
              <a:buChar char="§"/>
            </a:pPr>
            <a:r>
              <a:rPr lang="en-US" altLang="en-US" b="0" dirty="0" smtClean="0"/>
              <a:t>Because the applicant has </a:t>
            </a:r>
            <a:r>
              <a:rPr lang="en-US" altLang="en-US" b="0" i="1" dirty="0" smtClean="0"/>
              <a:t>voluntarily disclosed </a:t>
            </a:r>
            <a:r>
              <a:rPr lang="en-US" altLang="en-US" b="0" dirty="0" smtClean="0"/>
              <a:t>the </a:t>
            </a:r>
            <a:r>
              <a:rPr lang="en-US" altLang="en-US" b="0" i="1" dirty="0" smtClean="0"/>
              <a:t>need for accommodation</a:t>
            </a:r>
          </a:p>
          <a:p>
            <a:pPr>
              <a:defRPr/>
            </a:pPr>
            <a:endParaRPr lang="en-US" altLang="en-US" sz="1200" baseline="0" dirty="0" smtClean="0"/>
          </a:p>
          <a:p>
            <a:pPr marL="0" indent="0">
              <a:spcAft>
                <a:spcPts val="1200"/>
              </a:spcAft>
              <a:buFont typeface="Wingdings" panose="05000000000000000000" pitchFamily="2" charset="2"/>
              <a:buNone/>
              <a:defRPr/>
            </a:pPr>
            <a:r>
              <a:rPr lang="en-US" altLang="en-US" sz="1200" baseline="0" dirty="0" smtClean="0"/>
              <a:t>After first bullet mention – </a:t>
            </a:r>
            <a:r>
              <a:rPr lang="en-US" altLang="en-US" sz="1200" dirty="0" smtClean="0"/>
              <a:t>1</a:t>
            </a:r>
            <a:r>
              <a:rPr lang="en-US" altLang="en-US" sz="1200" baseline="30000" dirty="0" smtClean="0"/>
              <a:t>st</a:t>
            </a:r>
            <a:r>
              <a:rPr lang="en-US" altLang="en-US" sz="1200" baseline="0" dirty="0" smtClean="0"/>
              <a:t> bullet - </a:t>
            </a:r>
            <a:r>
              <a:rPr lang="en-US" altLang="en-US" sz="1200" dirty="0" smtClean="0"/>
              <a:t>Obtain information needed to determine if applicant is </a:t>
            </a:r>
            <a:r>
              <a:rPr lang="en-US" altLang="en-US" sz="1200" i="1" dirty="0" smtClean="0"/>
              <a:t>qualified</a:t>
            </a:r>
          </a:p>
          <a:p>
            <a:pPr marL="0" indent="0">
              <a:spcAft>
                <a:spcPts val="1200"/>
              </a:spcAft>
              <a:buFont typeface="Wingdings" panose="05000000000000000000" pitchFamily="2" charset="2"/>
              <a:buNone/>
              <a:defRPr/>
            </a:pPr>
            <a:r>
              <a:rPr lang="en-US" altLang="en-US" sz="1200" i="1" dirty="0" smtClean="0"/>
              <a:t>After second bulle</a:t>
            </a:r>
            <a:r>
              <a:rPr lang="en-US" altLang="en-US" sz="1200" i="1" baseline="0" dirty="0" smtClean="0"/>
              <a:t>t mention - </a:t>
            </a:r>
            <a:r>
              <a:rPr lang="en-US" altLang="en-US" sz="1200" i="1" dirty="0" smtClean="0"/>
              <a:t>2</a:t>
            </a:r>
            <a:r>
              <a:rPr lang="en-US" altLang="en-US" sz="1200" i="1" baseline="30000" dirty="0" smtClean="0"/>
              <a:t>nd</a:t>
            </a:r>
            <a:r>
              <a:rPr lang="en-US" altLang="en-US" sz="1200" i="1" baseline="0" dirty="0" smtClean="0"/>
              <a:t> bullet- </a:t>
            </a:r>
            <a:r>
              <a:rPr lang="en-US" altLang="en-US" sz="1200" dirty="0" smtClean="0"/>
              <a:t>Ask job-related questions – </a:t>
            </a:r>
            <a:r>
              <a:rPr lang="en-US" altLang="en-US" sz="1200" i="1" dirty="0" smtClean="0"/>
              <a:t>not</a:t>
            </a:r>
            <a:r>
              <a:rPr lang="en-US" altLang="en-US" sz="1200" dirty="0" smtClean="0"/>
              <a:t> disability-related</a:t>
            </a:r>
            <a:r>
              <a:rPr lang="en-US" altLang="en-US" sz="1200" baseline="0" dirty="0" smtClean="0"/>
              <a:t> - </a:t>
            </a:r>
            <a:r>
              <a:rPr lang="en-US" altLang="en-US" sz="1200" dirty="0" smtClean="0"/>
              <a:t>Likely to elicit information about a disability</a:t>
            </a:r>
          </a:p>
          <a:p>
            <a:pPr marL="0" indent="0">
              <a:spcAft>
                <a:spcPts val="1200"/>
              </a:spcAft>
              <a:buFont typeface="Wingdings" panose="05000000000000000000" pitchFamily="2" charset="2"/>
              <a:buNone/>
              <a:defRPr/>
            </a:pPr>
            <a:r>
              <a:rPr lang="en-US" altLang="en-US" sz="1200" dirty="0" smtClean="0"/>
              <a:t>After the third bullet mention - 3</a:t>
            </a:r>
            <a:r>
              <a:rPr lang="en-US" altLang="en-US" sz="1200" baseline="30000" dirty="0" smtClean="0"/>
              <a:t>rd</a:t>
            </a:r>
            <a:r>
              <a:rPr lang="en-US" altLang="en-US" sz="1200" dirty="0" smtClean="0"/>
              <a:t> bullet –</a:t>
            </a:r>
            <a:r>
              <a:rPr lang="en-US" altLang="en-US" sz="1200" baseline="0" dirty="0" smtClean="0"/>
              <a:t> You can </a:t>
            </a:r>
            <a:r>
              <a:rPr lang="en-US" altLang="en-US" sz="1200" b="0" dirty="0" smtClean="0"/>
              <a:t>ask a </a:t>
            </a:r>
            <a:r>
              <a:rPr lang="en-US" altLang="en-US" sz="1200" b="0" i="1" dirty="0" smtClean="0"/>
              <a:t>particular </a:t>
            </a:r>
            <a:r>
              <a:rPr lang="en-US" altLang="en-US" sz="1200" b="0" dirty="0" smtClean="0"/>
              <a:t>applicant to describe/demonstrate how s/he would perform the job only when two conditions are met - </a:t>
            </a:r>
            <a:r>
              <a:rPr lang="en-US" altLang="en-US" sz="1200" b="0" u="sng" dirty="0" smtClean="0"/>
              <a:t>when</a:t>
            </a:r>
            <a:r>
              <a:rPr lang="en-US" altLang="en-US" sz="1200" b="0" dirty="0" smtClean="0"/>
              <a:t>: the person has disclosed there disability or their disability is obvious AND </a:t>
            </a:r>
            <a:r>
              <a:rPr lang="en-US" altLang="en-US" sz="1200" dirty="0" smtClean="0"/>
              <a:t>There is reasonable belief that an applicant will not be able to perform a job function because of the </a:t>
            </a:r>
            <a:r>
              <a:rPr lang="en-US" altLang="en-US" sz="1200" i="1" dirty="0" smtClean="0"/>
              <a:t>known </a:t>
            </a:r>
            <a:r>
              <a:rPr lang="en-US" altLang="en-US" sz="1200" dirty="0" smtClean="0"/>
              <a:t>disability. An example might be that a candidate uses a wheelchair and you have hired them for a warehouse position where they need to lift and carry.</a:t>
            </a:r>
            <a:r>
              <a:rPr lang="en-US" altLang="en-US" sz="1200" baseline="0" dirty="0" smtClean="0"/>
              <a:t> </a:t>
            </a:r>
            <a:endParaRPr lang="en-US" altLang="en-US" sz="1200" dirty="0" smtClean="0"/>
          </a:p>
          <a:p>
            <a:pPr marL="0" indent="0">
              <a:spcAft>
                <a:spcPts val="1200"/>
              </a:spcAft>
              <a:buFont typeface="Wingdings" panose="05000000000000000000" pitchFamily="2" charset="2"/>
              <a:buNone/>
              <a:defRPr/>
            </a:pPr>
            <a:r>
              <a:rPr lang="en-US" altLang="en-US" sz="1200" dirty="0" smtClean="0"/>
              <a:t>However, if you ask all candidates </a:t>
            </a:r>
            <a:r>
              <a:rPr lang="en-US" altLang="en-US" sz="1200" b="0" dirty="0" smtClean="0"/>
              <a:t>to describe/demonstrate how s/he would perform the job, then you could ask this of individuals with a disability as well.  </a:t>
            </a:r>
            <a:endParaRPr lang="en-US" altLang="en-US" sz="1200" dirty="0" smtClean="0"/>
          </a:p>
          <a:p>
            <a:pPr marL="0" indent="0">
              <a:spcAft>
                <a:spcPts val="1200"/>
              </a:spcAft>
              <a:buFont typeface="Wingdings" panose="05000000000000000000" pitchFamily="2" charset="2"/>
              <a:buNone/>
              <a:defRPr/>
            </a:pPr>
            <a:r>
              <a:rPr lang="en-US" altLang="en-US" sz="1200" dirty="0" smtClean="0"/>
              <a:t>Thinking</a:t>
            </a:r>
            <a:r>
              <a:rPr lang="en-US" altLang="en-US" sz="1200" baseline="0" dirty="0" smtClean="0"/>
              <a:t> this process through and asking the right questions will </a:t>
            </a:r>
            <a:r>
              <a:rPr lang="en-US" altLang="en-US" sz="1200" dirty="0" smtClean="0"/>
              <a:t>ensure that you </a:t>
            </a:r>
            <a:r>
              <a:rPr lang="en-US" altLang="en-US" sz="1200" baseline="0" dirty="0" smtClean="0"/>
              <a:t>b</a:t>
            </a:r>
            <a:r>
              <a:rPr lang="en-US" altLang="en-US" sz="1200" dirty="0" smtClean="0"/>
              <a:t>ase hiring decisions on skills, qualifications, and experience. </a:t>
            </a:r>
          </a:p>
          <a:p>
            <a:pPr marL="346075" indent="-346075">
              <a:spcAft>
                <a:spcPts val="1200"/>
              </a:spcAft>
              <a:buFont typeface="Wingdings" panose="05000000000000000000" pitchFamily="2" charset="2"/>
              <a:buChar char="§"/>
            </a:pPr>
            <a:endParaRPr lang="en-US" altLang="en-US" b="0" dirty="0" smtClean="0"/>
          </a:p>
          <a:p>
            <a:pPr marL="0" indent="0">
              <a:spcAft>
                <a:spcPts val="1200"/>
              </a:spcAft>
              <a:buFont typeface="Wingdings" panose="05000000000000000000" pitchFamily="2" charset="2"/>
              <a:buNone/>
            </a:pPr>
            <a:endParaRPr lang="en-US" altLang="en-US" b="0" dirty="0" smtClean="0"/>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en-US" b="1" dirty="0" smtClean="0"/>
              <a:t>Post-Offer &amp; Disclosure</a:t>
            </a:r>
          </a:p>
          <a:p>
            <a:pPr marL="342900" lvl="1" indent="-342900">
              <a:spcBef>
                <a:spcPts val="600"/>
              </a:spcBef>
              <a:spcAft>
                <a:spcPts val="600"/>
              </a:spcAft>
            </a:pPr>
            <a:r>
              <a:rPr lang="en-US" altLang="en-US" sz="2400" b="1" dirty="0" smtClean="0">
                <a:ea typeface="Arial" panose="020B0604020202020204" pitchFamily="34" charset="0"/>
              </a:rPr>
              <a:t>If employers ask disability-related questions during the </a:t>
            </a:r>
            <a:r>
              <a:rPr lang="en-US" altLang="en-US" sz="2400" b="1" u="sng" dirty="0" smtClean="0">
                <a:ea typeface="Arial" panose="020B0604020202020204" pitchFamily="34" charset="0"/>
              </a:rPr>
              <a:t>post-offer stage</a:t>
            </a:r>
            <a:r>
              <a:rPr lang="en-US" altLang="en-US" sz="2400" b="1" dirty="0" smtClean="0">
                <a:ea typeface="Arial" panose="020B0604020202020204" pitchFamily="34" charset="0"/>
              </a:rPr>
              <a:t>, are individuals required to disclose disability-related information?</a:t>
            </a:r>
          </a:p>
          <a:p>
            <a:pPr marL="742950" lvl="2" indent="-342900">
              <a:spcBef>
                <a:spcPts val="600"/>
              </a:spcBef>
              <a:spcAft>
                <a:spcPts val="600"/>
              </a:spcAft>
            </a:pPr>
            <a:r>
              <a:rPr lang="en-US" altLang="en-US" sz="2200" i="1" dirty="0" smtClean="0">
                <a:ea typeface="Arial" panose="020B0604020202020204" pitchFamily="34" charset="0"/>
              </a:rPr>
              <a:t>Usually</a:t>
            </a:r>
            <a:r>
              <a:rPr lang="en-US" altLang="en-US" sz="2200" dirty="0" smtClean="0">
                <a:ea typeface="Arial" panose="020B0604020202020204" pitchFamily="34" charset="0"/>
              </a:rPr>
              <a:t> – Employers may condition job offers on the satisfactory completion of a medical questionnaire or examination</a:t>
            </a:r>
          </a:p>
          <a:p>
            <a:pPr marL="742950" marR="0" lvl="2" indent="-342900" algn="l" defTabSz="914400" rtl="0" eaLnBrk="1" fontAlgn="auto" latinLnBrk="0" hangingPunct="1">
              <a:lnSpc>
                <a:spcPct val="100000"/>
              </a:lnSpc>
              <a:spcBef>
                <a:spcPts val="600"/>
              </a:spcBef>
              <a:spcAft>
                <a:spcPts val="600"/>
              </a:spcAft>
              <a:buClrTx/>
              <a:buSzTx/>
              <a:buFontTx/>
              <a:buNone/>
              <a:tabLst/>
              <a:defRPr/>
            </a:pPr>
            <a:r>
              <a:rPr lang="en-US" altLang="en-US" sz="2400" b="0" dirty="0" smtClean="0"/>
              <a:t>Can limit type and amount of information shared, </a:t>
            </a:r>
            <a:r>
              <a:rPr lang="en-US" altLang="en-US" sz="2400" b="0" i="1" dirty="0" smtClean="0"/>
              <a:t>but be truthful</a:t>
            </a:r>
          </a:p>
          <a:p>
            <a:pPr marL="742950" lvl="2" indent="-342900">
              <a:spcBef>
                <a:spcPts val="600"/>
              </a:spcBef>
              <a:spcAft>
                <a:spcPts val="600"/>
              </a:spcAft>
            </a:pPr>
            <a:r>
              <a:rPr lang="en-US" altLang="en-US" sz="2200" dirty="0" smtClean="0">
                <a:ea typeface="Arial" panose="020B0604020202020204" pitchFamily="34" charset="0"/>
              </a:rPr>
              <a:t>  </a:t>
            </a:r>
          </a:p>
          <a:p>
            <a:pPr marL="0" indent="0">
              <a:lnSpc>
                <a:spcPct val="120000"/>
              </a:lnSpc>
              <a:spcBef>
                <a:spcPts val="0"/>
              </a:spcBef>
              <a:buFont typeface="Arial" panose="020B0604020202020204" pitchFamily="34" charset="0"/>
              <a:buNone/>
              <a:defRPr/>
            </a:pPr>
            <a:endParaRPr lang="en-US" b="0" dirty="0" smtClean="0">
              <a:solidFill>
                <a:srgbClr val="00206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65F367-82E9-4453-89B8-DBE1C94A3DE2}" type="slidenum">
              <a:rPr lang="en-US" altLang="en-US" smtClean="0"/>
              <a:pPr/>
              <a:t>26</a:t>
            </a:fld>
            <a:endParaRPr lang="en-US" altLang="en-US" smtClean="0"/>
          </a:p>
        </p:txBody>
      </p:sp>
    </p:spTree>
    <p:extLst>
      <p:ext uri="{BB962C8B-B14F-4D97-AF65-F5344CB8AC3E}">
        <p14:creationId xmlns:p14="http://schemas.microsoft.com/office/powerpoint/2010/main" val="227033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D8EB03-D724-42B3-9681-059B99F5AAED}" type="slidenum">
              <a:rPr lang="en-US" altLang="en-US" smtClean="0"/>
              <a:pPr/>
              <a:t>27</a:t>
            </a:fld>
            <a:endParaRPr lang="en-US" altLang="en-US" smtClean="0"/>
          </a:p>
        </p:txBody>
      </p:sp>
    </p:spTree>
    <p:extLst>
      <p:ext uri="{BB962C8B-B14F-4D97-AF65-F5344CB8AC3E}">
        <p14:creationId xmlns:p14="http://schemas.microsoft.com/office/powerpoint/2010/main" val="314073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lnSpc>
                <a:spcPct val="120000"/>
              </a:lnSpc>
              <a:spcBef>
                <a:spcPts val="0"/>
              </a:spcBef>
              <a:buFont typeface="Arial" panose="020B0604020202020204" pitchFamily="34" charset="0"/>
              <a:buNone/>
              <a:defRPr/>
            </a:pPr>
            <a:endParaRPr lang="en-US" b="0" dirty="0" smtClean="0">
              <a:solidFill>
                <a:srgbClr val="00206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65F367-82E9-4453-89B8-DBE1C94A3DE2}" type="slidenum">
              <a:rPr lang="en-US" altLang="en-US" smtClean="0"/>
              <a:pPr/>
              <a:t>29</a:t>
            </a:fld>
            <a:endParaRPr lang="en-US" altLang="en-US" smtClean="0"/>
          </a:p>
        </p:txBody>
      </p:sp>
    </p:spTree>
    <p:extLst>
      <p:ext uri="{BB962C8B-B14F-4D97-AF65-F5344CB8AC3E}">
        <p14:creationId xmlns:p14="http://schemas.microsoft.com/office/powerpoint/2010/main" val="3861111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120000"/>
              </a:lnSpc>
              <a:defRPr/>
            </a:pPr>
            <a:r>
              <a:rPr lang="en-US" sz="1200" b="0" dirty="0" smtClean="0"/>
              <a:t>“The fundamental reason for most lost workdays and lost jobs is not medical necessity, but the non-medical decision-making involved in and the poor functioning of the stay-at-work/return-to-work (SAW/RTW) process.”</a:t>
            </a:r>
          </a:p>
          <a:p>
            <a:pPr marL="0" indent="0">
              <a:lnSpc>
                <a:spcPct val="120000"/>
              </a:lnSpc>
              <a:defRPr/>
            </a:pPr>
            <a:endParaRPr lang="en-US" sz="1200" dirty="0" smtClean="0"/>
          </a:p>
          <a:p>
            <a:r>
              <a:rPr lang="en-US" sz="1200" b="0" dirty="0" smtClean="0"/>
              <a:t>The SAW/RTW process presently focuses on “managing” or “evaluating” a disability rather than preventing it. </a:t>
            </a:r>
          </a:p>
          <a:p>
            <a:endParaRPr lang="en-US" sz="1200" dirty="0" smtClean="0"/>
          </a:p>
          <a:p>
            <a:r>
              <a:rPr lang="en-US" sz="1000" b="0" i="1" dirty="0" smtClean="0"/>
              <a:t>Preventing Needless Work Disability by Helping People Stay Employed</a:t>
            </a:r>
          </a:p>
          <a:p>
            <a:r>
              <a:rPr lang="en-US" sz="1000" b="0" dirty="0" smtClean="0"/>
              <a:t>American College of Occupational and Environmental Medicine</a:t>
            </a:r>
            <a:br>
              <a:rPr lang="en-US" sz="1000" b="0" dirty="0" smtClean="0"/>
            </a:br>
            <a:r>
              <a:rPr lang="en-US" sz="1000" b="0" dirty="0" smtClean="0"/>
              <a:t>Published in September 2006 </a:t>
            </a:r>
            <a:r>
              <a:rPr lang="en-US" sz="1000" b="0" i="1" dirty="0" smtClean="0"/>
              <a:t>JOEM</a:t>
            </a:r>
          </a:p>
          <a:p>
            <a:endParaRPr lang="en-US" sz="1000" b="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process determines whether a worker stays at work despite a medical condition or whether, when, and how a worker returns to work during or after recovery. This report describes the SAW/RTW process, presents recommendations to improve the process, and provides information on current best practices and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his report focuses on the large number of people who due to a medical condition that should normally result in only a few days of work absence, end up withdrawing from work either permanently or for prolonged periods. For many of these workers, their conditions began as a common problem (e.g., a sprain, strain, depression, or anxiety), but escalated resulting in short-term, long-term, or permanent disability. This potentially preventable disability absence has unfortunate consequences for both the employer and the employee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b="0" dirty="0" smtClean="0"/>
          </a:p>
          <a:p>
            <a:endParaRPr lang="en-US" altLang="en-US" sz="1000" dirty="0" smtClean="0"/>
          </a:p>
          <a:p>
            <a:endParaRPr lang="en-US" sz="1000" b="0" dirty="0" smtClean="0"/>
          </a:p>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D8EB03-D724-42B3-9681-059B99F5AAED}" type="slidenum">
              <a:rPr lang="en-US" altLang="en-US" smtClean="0"/>
              <a:pPr/>
              <a:t>30</a:t>
            </a:fld>
            <a:endParaRPr lang="en-US" altLang="en-US" smtClean="0"/>
          </a:p>
        </p:txBody>
      </p:sp>
    </p:spTree>
    <p:extLst>
      <p:ext uri="{BB962C8B-B14F-4D97-AF65-F5344CB8AC3E}">
        <p14:creationId xmlns:p14="http://schemas.microsoft.com/office/powerpoint/2010/main" val="477209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hlinkClick r:id="rId3"/>
              </a:rPr>
              <a:t>https://www.csg.org/seed_report.pdf</a:t>
            </a:r>
            <a:endParaRPr lang="en-US" dirty="0" smtClean="0"/>
          </a:p>
          <a:p>
            <a:r>
              <a:rPr lang="en-US" dirty="0" smtClean="0"/>
              <a:t>Research has shown that the likelihood of a person return-</a:t>
            </a:r>
            <a:r>
              <a:rPr lang="en-US" dirty="0" err="1" smtClean="0"/>
              <a:t>ing</a:t>
            </a:r>
            <a:r>
              <a:rPr lang="en-US" dirty="0" smtClean="0"/>
              <a:t> to full employment drops significantly after six months of absence, and the odds of a worker ever returning to work drop to 50 percent by the 12th week after injury or illness onset, and after 52 weeks the chance of ever returning to work decreases to almost zero.16 Many injured or ill workers could remain in their jobs or the workforce if they received timely, coordinated, effective supports and services as part of SAW/RTW programs.1</a:t>
            </a:r>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31</a:t>
            </a:fld>
            <a:endParaRPr lang="en-US"/>
          </a:p>
        </p:txBody>
      </p:sp>
    </p:spTree>
    <p:extLst>
      <p:ext uri="{BB962C8B-B14F-4D97-AF65-F5344CB8AC3E}">
        <p14:creationId xmlns:p14="http://schemas.microsoft.com/office/powerpoint/2010/main" val="10618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254061"/>
                </a:solidFill>
                <a:ea typeface="ＭＳ Ｐゴシック" charset="0"/>
              </a:rPr>
              <a:t>I have a firm </a:t>
            </a:r>
            <a:r>
              <a:rPr lang="en-US" altLang="en-US" sz="1200" b="1" baseline="0" dirty="0" smtClean="0">
                <a:solidFill>
                  <a:srgbClr val="254061"/>
                </a:solidFill>
                <a:ea typeface="ＭＳ Ｐゴシック" charset="0"/>
              </a:rPr>
              <a:t>belief that the </a:t>
            </a:r>
            <a:r>
              <a:rPr lang="en-US" altLang="en-US" sz="1200" b="1" dirty="0" smtClean="0">
                <a:solidFill>
                  <a:srgbClr val="254061"/>
                </a:solidFill>
                <a:ea typeface="ＭＳ Ｐゴシック" charset="0"/>
              </a:rPr>
              <a:t>Key to a Disability Inclusive Culture is having an effective</a:t>
            </a:r>
            <a:r>
              <a:rPr lang="en-US" altLang="en-US" sz="1200" b="1" baseline="0" dirty="0" smtClean="0">
                <a:solidFill>
                  <a:srgbClr val="254061"/>
                </a:solidFill>
                <a:ea typeface="ＭＳ Ｐゴシック" charset="0"/>
              </a:rPr>
              <a:t> accommodations policy and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kern="1200" baseline="0" dirty="0" smtClean="0">
              <a:solidFill>
                <a:srgbClr val="254061"/>
              </a:solidFill>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kern="1200" baseline="0" dirty="0" smtClean="0">
                <a:solidFill>
                  <a:srgbClr val="254061"/>
                </a:solidFill>
                <a:latin typeface="Arial" panose="020B0604020202020204" pitchFamily="34" charset="0"/>
                <a:ea typeface="ＭＳ Ｐゴシック" charset="0"/>
                <a:cs typeface="Arial" panose="020B0604020202020204" pitchFamily="34" charset="0"/>
              </a:rPr>
              <a:t>If a company is effective in accommodating its employees then it will meet its compliance obligations and create a culture that is informed on disability issues. </a:t>
            </a:r>
            <a:endParaRPr lang="en-US" altLang="en-US" sz="1200" b="1" kern="1200" dirty="0" smtClean="0">
              <a:solidFill>
                <a:srgbClr val="254061"/>
              </a:solidFill>
              <a:latin typeface="Arial" panose="020B0604020202020204" pitchFamily="34" charset="0"/>
              <a:ea typeface="+mn-ea"/>
              <a:cs typeface="Arial" panose="020B0604020202020204" pitchFamily="34" charset="0"/>
            </a:endParaRPr>
          </a:p>
          <a:p>
            <a:pPr eaLnBrk="1" hangingPunct="1"/>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93E1BF3-B589-466C-8FB9-A51497D4999D}" type="slidenum">
              <a:rPr lang="en-US" altLang="en-US"/>
              <a:pPr/>
              <a:t>3</a:t>
            </a:fld>
            <a:endParaRPr lang="en-US" altLang="en-US"/>
          </a:p>
        </p:txBody>
      </p:sp>
    </p:spTree>
    <p:extLst>
      <p:ext uri="{BB962C8B-B14F-4D97-AF65-F5344CB8AC3E}">
        <p14:creationId xmlns:p14="http://schemas.microsoft.com/office/powerpoint/2010/main" val="2564596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lnSpc>
                <a:spcPct val="120000"/>
              </a:lnSpc>
              <a:spcBef>
                <a:spcPts val="0"/>
              </a:spcBef>
              <a:buFont typeface="Arial" panose="020B0604020202020204" pitchFamily="34" charset="0"/>
              <a:buNone/>
              <a:defRPr/>
            </a:pPr>
            <a:endParaRPr lang="en-US" b="0" dirty="0" smtClean="0">
              <a:solidFill>
                <a:srgbClr val="00206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65F367-82E9-4453-89B8-DBE1C94A3DE2}" type="slidenum">
              <a:rPr lang="en-US" altLang="en-US" smtClean="0"/>
              <a:pPr/>
              <a:t>32</a:t>
            </a:fld>
            <a:endParaRPr lang="en-US" altLang="en-US" smtClean="0"/>
          </a:p>
        </p:txBody>
      </p:sp>
    </p:spTree>
    <p:extLst>
      <p:ext uri="{BB962C8B-B14F-4D97-AF65-F5344CB8AC3E}">
        <p14:creationId xmlns:p14="http://schemas.microsoft.com/office/powerpoint/2010/main" val="492883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Mentors can provide support, counsel, and constructive</a:t>
            </a:r>
          </a:p>
          <a:p>
            <a:r>
              <a:rPr lang="en-US" sz="1200" b="0" i="0" u="none" strike="noStrike" kern="1200" baseline="0" dirty="0" smtClean="0">
                <a:solidFill>
                  <a:schemeClr val="tx1"/>
                </a:solidFill>
                <a:latin typeface="+mn-lt"/>
                <a:ea typeface="+mn-ea"/>
                <a:cs typeface="+mn-cs"/>
              </a:rPr>
              <a:t>examples for employees with disabilities as they acclimate</a:t>
            </a:r>
          </a:p>
          <a:p>
            <a:r>
              <a:rPr lang="en-US" sz="1200" b="0" i="0" u="none" strike="noStrike" kern="1200" baseline="0" dirty="0" smtClean="0">
                <a:solidFill>
                  <a:schemeClr val="tx1"/>
                </a:solidFill>
                <a:latin typeface="+mn-lt"/>
                <a:ea typeface="+mn-ea"/>
                <a:cs typeface="+mn-cs"/>
              </a:rPr>
              <a:t>to the work environment and their job responsibilities, as</a:t>
            </a:r>
          </a:p>
          <a:p>
            <a:r>
              <a:rPr lang="en-US" sz="1200" b="0" i="0" u="none" strike="noStrike" kern="1200" baseline="0" dirty="0" smtClean="0">
                <a:solidFill>
                  <a:schemeClr val="tx1"/>
                </a:solidFill>
                <a:latin typeface="+mn-lt"/>
                <a:ea typeface="+mn-ea"/>
                <a:cs typeface="+mn-cs"/>
              </a:rPr>
              <a:t>well as throughout their career life cycles.168 A 2010 study</a:t>
            </a:r>
          </a:p>
          <a:p>
            <a:r>
              <a:rPr lang="en-US" sz="1200" b="0" i="0" u="none" strike="noStrike" kern="1200" baseline="0" dirty="0" smtClean="0">
                <a:solidFill>
                  <a:schemeClr val="tx1"/>
                </a:solidFill>
                <a:latin typeface="+mn-lt"/>
                <a:ea typeface="+mn-ea"/>
                <a:cs typeface="+mn-cs"/>
              </a:rPr>
              <a:t>reported that almost one-fifth (18 percent) “of employed</a:t>
            </a:r>
          </a:p>
          <a:p>
            <a:r>
              <a:rPr lang="en-US" sz="1200" b="0" i="0" u="none" strike="noStrike" kern="1200" baseline="0" dirty="0" smtClean="0">
                <a:solidFill>
                  <a:schemeClr val="tx1"/>
                </a:solidFill>
                <a:latin typeface="+mn-lt"/>
                <a:ea typeface="+mn-ea"/>
                <a:cs typeface="+mn-cs"/>
              </a:rPr>
              <a:t>people with disabilities are matched with a mentor at</a:t>
            </a:r>
          </a:p>
          <a:p>
            <a:r>
              <a:rPr lang="en-US" sz="1200" b="0" i="0" u="none" strike="noStrike" kern="1200" baseline="0" dirty="0" smtClean="0">
                <a:solidFill>
                  <a:schemeClr val="tx1"/>
                </a:solidFill>
                <a:latin typeface="+mn-lt"/>
                <a:ea typeface="+mn-ea"/>
                <a:cs typeface="+mn-cs"/>
              </a:rPr>
              <a:t>work”; 72 percent of “employees with disabilities who have</a:t>
            </a:r>
          </a:p>
          <a:p>
            <a:r>
              <a:rPr lang="en-US" sz="1200" b="0" i="0" u="none" strike="noStrike" kern="1200" baseline="0" dirty="0" smtClean="0">
                <a:solidFill>
                  <a:schemeClr val="tx1"/>
                </a:solidFill>
                <a:latin typeface="+mn-lt"/>
                <a:ea typeface="+mn-ea"/>
                <a:cs typeface="+mn-cs"/>
              </a:rPr>
              <a:t>mentors agree[d] that [their mentors] play an important</a:t>
            </a:r>
          </a:p>
          <a:p>
            <a:r>
              <a:rPr lang="en-US" sz="1200" b="0" i="0" u="none" strike="noStrike" kern="1200" baseline="0" dirty="0" smtClean="0">
                <a:solidFill>
                  <a:schemeClr val="tx1"/>
                </a:solidFill>
                <a:latin typeface="+mn-lt"/>
                <a:ea typeface="+mn-ea"/>
                <a:cs typeface="+mn-cs"/>
              </a:rPr>
              <a:t>role” in their success at work. 169</a:t>
            </a:r>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D8EB03-D724-42B3-9681-059B99F5AAED}" type="slidenum">
              <a:rPr lang="en-US" altLang="en-US" smtClean="0"/>
              <a:pPr/>
              <a:t>33</a:t>
            </a:fld>
            <a:endParaRPr lang="en-US" altLang="en-US" smtClean="0"/>
          </a:p>
        </p:txBody>
      </p:sp>
    </p:spTree>
    <p:extLst>
      <p:ext uri="{BB962C8B-B14F-4D97-AF65-F5344CB8AC3E}">
        <p14:creationId xmlns:p14="http://schemas.microsoft.com/office/powerpoint/2010/main" val="3174366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a:t>DD tee up video</a:t>
            </a:r>
          </a:p>
        </p:txBody>
      </p:sp>
      <p:sp>
        <p:nvSpPr>
          <p:cNvPr id="4" name="Slide Number Placeholder 3"/>
          <p:cNvSpPr>
            <a:spLocks noGrp="1"/>
          </p:cNvSpPr>
          <p:nvPr>
            <p:ph type="sldNum" sz="quarter" idx="10"/>
          </p:nvPr>
        </p:nvSpPr>
        <p:spPr/>
        <p:txBody>
          <a:bodyPr/>
          <a:lstStyle/>
          <a:p>
            <a:fld id="{5A171AC3-9250-408C-83A6-D9EC6CFC75B4}" type="slidenum">
              <a:rPr lang="en-US" smtClean="0"/>
              <a:t>34</a:t>
            </a:fld>
            <a:endParaRPr lang="en-US"/>
          </a:p>
        </p:txBody>
      </p:sp>
    </p:spTree>
    <p:extLst>
      <p:ext uri="{BB962C8B-B14F-4D97-AF65-F5344CB8AC3E}">
        <p14:creationId xmlns:p14="http://schemas.microsoft.com/office/powerpoint/2010/main" val="1719466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ltLang="en-US" sz="1200" b="0" dirty="0" smtClean="0"/>
          </a:p>
          <a:p>
            <a:pPr marL="0" indent="0">
              <a:buNone/>
            </a:pPr>
            <a:r>
              <a:rPr lang="en-US" altLang="en-US" sz="1200" b="0" dirty="0" smtClean="0"/>
              <a:t>An free, online “living” toolkit that captures and continuously updates best and emerging practices in providing accommodations in the workplace.</a:t>
            </a:r>
          </a:p>
          <a:p>
            <a:pPr marL="0" indent="0">
              <a:buNone/>
            </a:pPr>
            <a:endParaRPr lang="en-US" altLang="en-US" sz="1200" b="0" dirty="0" smtClean="0"/>
          </a:p>
          <a:p>
            <a:pPr marL="0" indent="0">
              <a:buNone/>
              <a:defRPr/>
            </a:pPr>
            <a:r>
              <a:rPr lang="en-US" sz="1200" b="0" dirty="0" smtClean="0">
                <a:latin typeface="Arial" panose="020B0604020202020204" pitchFamily="34" charset="0"/>
                <a:cs typeface="Arial" panose="020B0604020202020204" pitchFamily="34" charset="0"/>
              </a:rPr>
              <a:t>Many companies have noted that they could benefit for emulating best/emerging RA practices including:</a:t>
            </a:r>
          </a:p>
          <a:p>
            <a:pPr marL="0" indent="0">
              <a:defRPr/>
            </a:pPr>
            <a:endParaRPr lang="en-US" sz="12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1200" b="0" dirty="0" smtClean="0">
                <a:latin typeface="Arial" panose="020B0604020202020204" pitchFamily="34" charset="0"/>
                <a:cs typeface="Arial" panose="020B0604020202020204" pitchFamily="34" charset="0"/>
              </a:rPr>
              <a:t>Easier-to-navigate RA processes for employees and managers</a:t>
            </a:r>
          </a:p>
          <a:p>
            <a:pPr>
              <a:buFont typeface="Arial" panose="020B0604020202020204" pitchFamily="34" charset="0"/>
              <a:buChar char="•"/>
              <a:defRPr/>
            </a:pPr>
            <a:r>
              <a:rPr lang="en-US" sz="1200" b="0" dirty="0" smtClean="0">
                <a:latin typeface="Arial" panose="020B0604020202020204" pitchFamily="34" charset="0"/>
                <a:cs typeface="Arial" panose="020B0604020202020204" pitchFamily="34" charset="0"/>
              </a:rPr>
              <a:t>Better mechanisms for tracking and reporting</a:t>
            </a:r>
          </a:p>
          <a:p>
            <a:pPr>
              <a:buFont typeface="Arial" panose="020B0604020202020204" pitchFamily="34" charset="0"/>
              <a:buChar char="•"/>
              <a:defRPr/>
            </a:pPr>
            <a:r>
              <a:rPr lang="en-US" sz="1200" b="0" dirty="0" smtClean="0">
                <a:latin typeface="Arial" panose="020B0604020202020204" pitchFamily="34" charset="0"/>
                <a:cs typeface="Arial" panose="020B0604020202020204" pitchFamily="34" charset="0"/>
              </a:rPr>
              <a:t>Enhanced data-gathering practices (to gauge how satisfied employees and their managers are with RAs, financial savings, return to work, etc.)</a:t>
            </a:r>
          </a:p>
          <a:p>
            <a:pPr>
              <a:buFont typeface="Arial" panose="020B0604020202020204" pitchFamily="34" charset="0"/>
              <a:buChar char="•"/>
              <a:defRPr/>
            </a:pPr>
            <a:r>
              <a:rPr lang="en-US" sz="1200" b="0" dirty="0" smtClean="0">
                <a:latin typeface="Arial" panose="020B0604020202020204" pitchFamily="34" charset="0"/>
                <a:cs typeface="Arial" panose="020B0604020202020204" pitchFamily="34" charset="0"/>
              </a:rPr>
              <a:t>More transparent and effective intersections between Section 503 self-ID encouragement and identifying as a person with a disability for purposes of obtaining an RA</a:t>
            </a:r>
          </a:p>
          <a:p>
            <a:pPr marL="0" indent="0">
              <a:buNone/>
            </a:pPr>
            <a:endParaRPr lang="en-US" altLang="en-US" sz="1200" b="0" dirty="0" smtClean="0"/>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35</a:t>
            </a:fld>
            <a:endParaRPr lang="en-US"/>
          </a:p>
        </p:txBody>
      </p:sp>
    </p:spTree>
    <p:extLst>
      <p:ext uri="{BB962C8B-B14F-4D97-AF65-F5344CB8AC3E}">
        <p14:creationId xmlns:p14="http://schemas.microsoft.com/office/powerpoint/2010/main" val="215317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a:t>
            </a:r>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36</a:t>
            </a:fld>
            <a:endParaRPr lang="en-US"/>
          </a:p>
        </p:txBody>
      </p:sp>
    </p:spTree>
    <p:extLst>
      <p:ext uri="{BB962C8B-B14F-4D97-AF65-F5344CB8AC3E}">
        <p14:creationId xmlns:p14="http://schemas.microsoft.com/office/powerpoint/2010/main" val="3393123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t>
            </a:r>
          </a:p>
        </p:txBody>
      </p:sp>
      <p:sp>
        <p:nvSpPr>
          <p:cNvPr id="4" name="Slide Number Placeholder 3"/>
          <p:cNvSpPr>
            <a:spLocks noGrp="1"/>
          </p:cNvSpPr>
          <p:nvPr>
            <p:ph type="sldNum" sz="quarter" idx="10"/>
          </p:nvPr>
        </p:nvSpPr>
        <p:spPr/>
        <p:txBody>
          <a:bodyPr/>
          <a:lstStyle/>
          <a:p>
            <a:fld id="{5A171AC3-9250-408C-83A6-D9EC6CFC75B4}" type="slidenum">
              <a:rPr lang="en-US" smtClean="0"/>
              <a:t>37</a:t>
            </a:fld>
            <a:endParaRPr lang="en-US"/>
          </a:p>
        </p:txBody>
      </p:sp>
    </p:spTree>
    <p:extLst>
      <p:ext uri="{BB962C8B-B14F-4D97-AF65-F5344CB8AC3E}">
        <p14:creationId xmlns:p14="http://schemas.microsoft.com/office/powerpoint/2010/main" val="619925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t>
            </a:r>
          </a:p>
        </p:txBody>
      </p:sp>
      <p:sp>
        <p:nvSpPr>
          <p:cNvPr id="4" name="Slide Number Placeholder 3"/>
          <p:cNvSpPr>
            <a:spLocks noGrp="1"/>
          </p:cNvSpPr>
          <p:nvPr>
            <p:ph type="sldNum" sz="quarter" idx="10"/>
          </p:nvPr>
        </p:nvSpPr>
        <p:spPr/>
        <p:txBody>
          <a:bodyPr/>
          <a:lstStyle/>
          <a:p>
            <a:fld id="{5A171AC3-9250-408C-83A6-D9EC6CFC75B4}" type="slidenum">
              <a:rPr lang="en-US" smtClean="0"/>
              <a:t>38</a:t>
            </a:fld>
            <a:endParaRPr lang="en-US"/>
          </a:p>
        </p:txBody>
      </p:sp>
    </p:spTree>
    <p:extLst>
      <p:ext uri="{BB962C8B-B14F-4D97-AF65-F5344CB8AC3E}">
        <p14:creationId xmlns:p14="http://schemas.microsoft.com/office/powerpoint/2010/main" val="903926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C58A049-A9C7-4AFE-BA6B-FCB43C6518E7}"/>
              </a:ext>
            </a:extLst>
          </p:cNvPr>
          <p:cNvSpPr>
            <a:spLocks noGrp="1"/>
          </p:cNvSpPr>
          <p:nvPr>
            <p:ph type="body" idx="1"/>
          </p:nvPr>
        </p:nvSpPr>
        <p:spPr/>
        <p:txBody>
          <a:bodyPr>
            <a:normAutofit/>
          </a:bodyPr>
          <a:lstStyle/>
          <a:p>
            <a:pPr>
              <a:defRPr/>
            </a:pPr>
            <a:endParaRPr lang="en-US" sz="2800" dirty="0" smtClean="0"/>
          </a:p>
          <a:p>
            <a:pPr marL="801688" lvl="1">
              <a:spcBef>
                <a:spcPct val="10000"/>
              </a:spcBef>
              <a:spcAft>
                <a:spcPct val="15000"/>
              </a:spcAft>
              <a:buClr>
                <a:srgbClr val="002060"/>
              </a:buClr>
              <a:buSzPct val="110000"/>
              <a:defRPr/>
            </a:pPr>
            <a:endParaRPr lang="en-US" kern="0" dirty="0" smtClean="0">
              <a:solidFill>
                <a:srgbClr val="002060"/>
              </a:solidFill>
              <a:latin typeface="Arial"/>
            </a:endParaRPr>
          </a:p>
          <a:p>
            <a:pPr marL="801688" lvl="1">
              <a:spcBef>
                <a:spcPct val="10000"/>
              </a:spcBef>
              <a:spcAft>
                <a:spcPct val="15000"/>
              </a:spcAft>
              <a:buClr>
                <a:srgbClr val="002060"/>
              </a:buClr>
              <a:buSzPct val="110000"/>
              <a:defRPr/>
            </a:pPr>
            <a:endParaRPr lang="en-US" kern="0" dirty="0">
              <a:solidFill>
                <a:srgbClr val="002060"/>
              </a:solidFill>
              <a:latin typeface="Arial"/>
            </a:endParaRPr>
          </a:p>
          <a:p>
            <a:pPr>
              <a:defRPr/>
            </a:pPr>
            <a:endParaRPr lang="en-US" dirty="0"/>
          </a:p>
          <a:p>
            <a:pPr>
              <a:defRPr/>
            </a:pP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7B811C-F25C-4BE0-84FC-2C8395DF756E}" type="slidenum">
              <a:rPr lang="en-US" altLang="en-US" smtClean="0"/>
              <a:pPr/>
              <a:t>39</a:t>
            </a:fld>
            <a:endParaRPr lang="en-US" altLang="en-US" smtClean="0"/>
          </a:p>
        </p:txBody>
      </p:sp>
    </p:spTree>
    <p:extLst>
      <p:ext uri="{BB962C8B-B14F-4D97-AF65-F5344CB8AC3E}">
        <p14:creationId xmlns:p14="http://schemas.microsoft.com/office/powerpoint/2010/main" val="4140616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C58A049-A9C7-4AFE-BA6B-FCB43C6518E7}"/>
              </a:ext>
            </a:extLst>
          </p:cNvPr>
          <p:cNvSpPr>
            <a:spLocks noGrp="1"/>
          </p:cNvSpPr>
          <p:nvPr>
            <p:ph type="body" idx="1"/>
          </p:nvPr>
        </p:nvSpPr>
        <p:spPr/>
        <p:txBody>
          <a:bodyPr>
            <a:normAutofit/>
          </a:bodyPr>
          <a:lstStyle/>
          <a:p>
            <a:pPr>
              <a:defRPr/>
            </a:pPr>
            <a:endParaRPr lang="en-US" sz="2800" dirty="0" smtClean="0"/>
          </a:p>
          <a:p>
            <a:pPr marL="801688" lvl="1">
              <a:spcBef>
                <a:spcPct val="10000"/>
              </a:spcBef>
              <a:spcAft>
                <a:spcPct val="15000"/>
              </a:spcAft>
              <a:buClr>
                <a:srgbClr val="002060"/>
              </a:buClr>
              <a:buSzPct val="110000"/>
              <a:defRPr/>
            </a:pPr>
            <a:endParaRPr lang="en-US" kern="0" dirty="0" smtClean="0">
              <a:solidFill>
                <a:srgbClr val="002060"/>
              </a:solidFill>
              <a:latin typeface="Arial"/>
            </a:endParaRPr>
          </a:p>
          <a:p>
            <a:pPr marL="801688" lvl="1">
              <a:spcBef>
                <a:spcPct val="10000"/>
              </a:spcBef>
              <a:spcAft>
                <a:spcPct val="15000"/>
              </a:spcAft>
              <a:buClr>
                <a:srgbClr val="002060"/>
              </a:buClr>
              <a:buSzPct val="110000"/>
              <a:defRPr/>
            </a:pPr>
            <a:endParaRPr lang="en-US" kern="0" dirty="0">
              <a:solidFill>
                <a:srgbClr val="002060"/>
              </a:solidFill>
              <a:latin typeface="Arial"/>
            </a:endParaRPr>
          </a:p>
          <a:p>
            <a:pPr>
              <a:defRPr/>
            </a:pPr>
            <a:endParaRPr lang="en-US" dirty="0"/>
          </a:p>
          <a:p>
            <a:pPr>
              <a:defRPr/>
            </a:pP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7B811C-F25C-4BE0-84FC-2C8395DF756E}" type="slidenum">
              <a:rPr lang="en-US" altLang="en-US" smtClean="0"/>
              <a:pPr/>
              <a:t>40</a:t>
            </a:fld>
            <a:endParaRPr lang="en-US" altLang="en-US" smtClean="0"/>
          </a:p>
        </p:txBody>
      </p:sp>
    </p:spTree>
    <p:extLst>
      <p:ext uri="{BB962C8B-B14F-4D97-AF65-F5344CB8AC3E}">
        <p14:creationId xmlns:p14="http://schemas.microsoft.com/office/powerpoint/2010/main" val="26369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 tee up video</a:t>
            </a:r>
          </a:p>
        </p:txBody>
      </p:sp>
      <p:sp>
        <p:nvSpPr>
          <p:cNvPr id="4" name="Slide Number Placeholder 3"/>
          <p:cNvSpPr>
            <a:spLocks noGrp="1"/>
          </p:cNvSpPr>
          <p:nvPr>
            <p:ph type="sldNum" sz="quarter" idx="10"/>
          </p:nvPr>
        </p:nvSpPr>
        <p:spPr/>
        <p:txBody>
          <a:bodyPr/>
          <a:lstStyle/>
          <a:p>
            <a:fld id="{5A171AC3-9250-408C-83A6-D9EC6CFC75B4}" type="slidenum">
              <a:rPr lang="en-US" smtClean="0"/>
              <a:t>41</a:t>
            </a:fld>
            <a:endParaRPr lang="en-US"/>
          </a:p>
        </p:txBody>
      </p:sp>
    </p:spTree>
    <p:extLst>
      <p:ext uri="{BB962C8B-B14F-4D97-AF65-F5344CB8AC3E}">
        <p14:creationId xmlns:p14="http://schemas.microsoft.com/office/powerpoint/2010/main" val="129107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The Job Accommodation Network (JAN) is the leading source of free, expert, and  confidential one-on-one guidance on reasonable accommodation (RA) in the workplace, the Americans with Disabilities Act (ADA) and related legislation, and disability employment issues. </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a:t>
            </a:fld>
            <a:endParaRPr lang="en-US"/>
          </a:p>
        </p:txBody>
      </p:sp>
    </p:spTree>
    <p:extLst>
      <p:ext uri="{BB962C8B-B14F-4D97-AF65-F5344CB8AC3E}">
        <p14:creationId xmlns:p14="http://schemas.microsoft.com/office/powerpoint/2010/main" val="3057976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defRPr/>
            </a:pPr>
            <a:r>
              <a:rPr lang="en-US" sz="2800" dirty="0" smtClean="0"/>
              <a:t>Collaborators</a:t>
            </a:r>
          </a:p>
          <a:p>
            <a:pPr marL="0" indent="0" algn="ctr">
              <a:buNone/>
              <a:defRPr/>
            </a:pPr>
            <a:endParaRPr lang="en-US" sz="800" dirty="0" smtClean="0"/>
          </a:p>
          <a:p>
            <a:pPr>
              <a:defRPr/>
            </a:pPr>
            <a:r>
              <a:rPr lang="en-US" sz="1600" b="0" dirty="0" smtClean="0"/>
              <a:t>Center for Disability Inclusion</a:t>
            </a:r>
          </a:p>
          <a:p>
            <a:pPr>
              <a:defRPr/>
            </a:pPr>
            <a:r>
              <a:rPr lang="en-US" sz="1600" b="0" dirty="0" smtClean="0"/>
              <a:t>Job Accommodation Network (JAN)</a:t>
            </a:r>
          </a:p>
          <a:p>
            <a:pPr>
              <a:defRPr/>
            </a:pPr>
            <a:r>
              <a:rPr lang="en-US" sz="1600" b="0" dirty="0" smtClean="0"/>
              <a:t>IBM</a:t>
            </a:r>
          </a:p>
          <a:p>
            <a:pPr>
              <a:defRPr/>
            </a:pPr>
            <a:endParaRPr lang="en-US" sz="1600" b="0" dirty="0" smtClean="0"/>
          </a:p>
          <a:p>
            <a:pPr>
              <a:defRPr/>
            </a:pPr>
            <a:r>
              <a:rPr lang="en-US" sz="1200" b="0" dirty="0" smtClean="0"/>
              <a:t>US Business Leadership Network </a:t>
            </a:r>
          </a:p>
          <a:p>
            <a:pPr>
              <a:defRPr/>
            </a:pPr>
            <a:r>
              <a:rPr lang="en-US" sz="1200" b="0" dirty="0" smtClean="0"/>
              <a:t>American Association of People with Disabilities</a:t>
            </a:r>
          </a:p>
          <a:p>
            <a:pPr>
              <a:defRPr/>
            </a:pPr>
            <a:r>
              <a:rPr lang="en-US" sz="1200" b="0" dirty="0" smtClean="0"/>
              <a:t>Council of State Administrators of Vocational Rehabilitation</a:t>
            </a:r>
          </a:p>
          <a:p>
            <a:pPr>
              <a:defRPr/>
            </a:pPr>
            <a:r>
              <a:rPr lang="en-US" sz="1200" b="0" dirty="0" smtClean="0"/>
              <a:t>National Business and Disability Council </a:t>
            </a:r>
          </a:p>
          <a:p>
            <a:pPr>
              <a:defRPr/>
            </a:pPr>
            <a:r>
              <a:rPr lang="en-US" sz="1200" b="0" dirty="0" smtClean="0"/>
              <a:t>Disability Management Employers Coalition</a:t>
            </a:r>
            <a:endParaRPr lang="en-US" sz="1200" b="0" dirty="0"/>
          </a:p>
        </p:txBody>
      </p:sp>
      <p:sp>
        <p:nvSpPr>
          <p:cNvPr id="4" name="Slide Number Placeholder 3"/>
          <p:cNvSpPr>
            <a:spLocks noGrp="1"/>
          </p:cNvSpPr>
          <p:nvPr>
            <p:ph type="sldNum" sz="quarter" idx="10"/>
          </p:nvPr>
        </p:nvSpPr>
        <p:spPr/>
        <p:txBody>
          <a:bodyPr/>
          <a:lstStyle/>
          <a:p>
            <a:fld id="{5A171AC3-9250-408C-83A6-D9EC6CFC75B4}" type="slidenum">
              <a:rPr lang="en-US" smtClean="0"/>
              <a:t>42</a:t>
            </a:fld>
            <a:endParaRPr lang="en-US"/>
          </a:p>
        </p:txBody>
      </p:sp>
    </p:spTree>
    <p:extLst>
      <p:ext uri="{BB962C8B-B14F-4D97-AF65-F5344CB8AC3E}">
        <p14:creationId xmlns:p14="http://schemas.microsoft.com/office/powerpoint/2010/main" val="2620203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43</a:t>
            </a:fld>
            <a:endParaRPr lang="en-US"/>
          </a:p>
        </p:txBody>
      </p:sp>
    </p:spTree>
    <p:extLst>
      <p:ext uri="{BB962C8B-B14F-4D97-AF65-F5344CB8AC3E}">
        <p14:creationId xmlns:p14="http://schemas.microsoft.com/office/powerpoint/2010/main" val="3236319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44</a:t>
            </a:fld>
            <a:endParaRPr lang="en-US"/>
          </a:p>
        </p:txBody>
      </p:sp>
    </p:spTree>
    <p:extLst>
      <p:ext uri="{BB962C8B-B14F-4D97-AF65-F5344CB8AC3E}">
        <p14:creationId xmlns:p14="http://schemas.microsoft.com/office/powerpoint/2010/main" val="713220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45</a:t>
            </a:fld>
            <a:endParaRPr lang="en-US"/>
          </a:p>
        </p:txBody>
      </p:sp>
    </p:spTree>
    <p:extLst>
      <p:ext uri="{BB962C8B-B14F-4D97-AF65-F5344CB8AC3E}">
        <p14:creationId xmlns:p14="http://schemas.microsoft.com/office/powerpoint/2010/main" val="2841461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Business case - IBM </a:t>
            </a:r>
          </a:p>
          <a:p>
            <a:pPr lvl="0"/>
            <a:r>
              <a:rPr lang="en-US" dirty="0" smtClean="0"/>
              <a:t>Job description of accessibility specialist point of contact - from EY - Kevin </a:t>
            </a:r>
            <a:r>
              <a:rPr lang="en-US" dirty="0" err="1" smtClean="0"/>
              <a:t>Grogg</a:t>
            </a:r>
            <a:endParaRPr lang="en-US" dirty="0" smtClean="0"/>
          </a:p>
          <a:p>
            <a:r>
              <a:rPr lang="en-US" dirty="0" smtClean="0"/>
              <a:t>DD: Charter Communications can also provide job description if you want another example</a:t>
            </a:r>
            <a:br>
              <a:rPr lang="en-US" dirty="0" smtClean="0"/>
            </a:br>
            <a:endParaRPr lang="en-US" dirty="0" smtClean="0"/>
          </a:p>
          <a:p>
            <a:pPr lvl="0"/>
            <a:r>
              <a:rPr lang="en-US" dirty="0" smtClean="0"/>
              <a:t>Top 5 things to do when starting in this position </a:t>
            </a:r>
          </a:p>
          <a:p>
            <a:r>
              <a:rPr lang="en-US" dirty="0" smtClean="0"/>
              <a:t>DD: maybe “role” or “taking on this responsibility" instead of position since may be part of job that is informally designated</a:t>
            </a:r>
            <a:br>
              <a:rPr lang="en-US" dirty="0" smtClean="0"/>
            </a:br>
            <a:endParaRPr lang="en-US" dirty="0" smtClean="0"/>
          </a:p>
          <a:p>
            <a:pPr lvl="0"/>
            <a:r>
              <a:rPr lang="en-US" dirty="0" smtClean="0"/>
              <a:t>What is accessibility, AT, access for all</a:t>
            </a:r>
          </a:p>
          <a:p>
            <a:pPr lvl="0"/>
            <a:r>
              <a:rPr lang="en-US" dirty="0" err="1" smtClean="0"/>
              <a:t>Interoperabiliity</a:t>
            </a:r>
            <a:r>
              <a:rPr lang="en-US" dirty="0" smtClean="0"/>
              <a:t>  - share example of blind person not working for two months while the technology is being worked out. </a:t>
            </a:r>
          </a:p>
          <a:p>
            <a:r>
              <a:rPr lang="en-US" dirty="0" smtClean="0"/>
              <a:t>DD: Maybe also an example of a customer service center that cannot hire individuals who are blind/low vision?  Could your team write up a generic example based on inquiries received not attributed to anyone one company or app?</a:t>
            </a:r>
            <a:br>
              <a:rPr lang="en-US" dirty="0" smtClean="0"/>
            </a:br>
            <a:endParaRPr lang="en-US" dirty="0" smtClean="0"/>
          </a:p>
          <a:p>
            <a:pPr lvl="0"/>
            <a:r>
              <a:rPr lang="en-US" dirty="0" smtClean="0"/>
              <a:t>How to work with </a:t>
            </a:r>
            <a:r>
              <a:rPr lang="en-US" dirty="0" err="1" smtClean="0"/>
              <a:t>hr</a:t>
            </a:r>
            <a:r>
              <a:rPr lang="en-US" dirty="0" smtClean="0"/>
              <a:t> and employees. Communication - develop blog and video with Kevin at EY</a:t>
            </a:r>
          </a:p>
          <a:p>
            <a:pPr lvl="0"/>
            <a:r>
              <a:rPr lang="en-US" dirty="0" smtClean="0"/>
              <a:t>Deeper into access for all. What technology for communication, training, tracking - again hopefully with Kevin’s help </a:t>
            </a:r>
          </a:p>
          <a:p>
            <a:r>
              <a:rPr lang="en-US" dirty="0" smtClean="0"/>
              <a:t>DD:  Maybe interview Tom </a:t>
            </a:r>
            <a:r>
              <a:rPr lang="en-US" dirty="0" err="1" smtClean="0"/>
              <a:t>Wlodkowski</a:t>
            </a:r>
            <a:r>
              <a:rPr lang="en-US" dirty="0" smtClean="0"/>
              <a:t> at Comcast or otherwise do a write up of a blind person working with IT and communications challenges when installing an AT tool like JAWS.  Also at the Inclusion Works meeting an issue in this area that came up is that when there is a new Security “patch” or new app installed, employees with disabilities using access solutions find that they lose access and have a difficult time getting the support they need on a timely basis to restore productivity.  </a:t>
            </a:r>
            <a:br>
              <a:rPr lang="en-US" dirty="0" smtClean="0"/>
            </a:br>
            <a:endParaRPr lang="en-US" dirty="0" smtClean="0"/>
          </a:p>
          <a:p>
            <a:pPr lvl="0"/>
            <a:r>
              <a:rPr lang="en-US" dirty="0" smtClean="0"/>
              <a:t>What are accommodations involving AT and accessibility </a:t>
            </a:r>
          </a:p>
          <a:p>
            <a:pPr lvl="0"/>
            <a:r>
              <a:rPr lang="en-US" dirty="0" smtClean="0"/>
              <a:t>Types of accommodation </a:t>
            </a:r>
          </a:p>
          <a:p>
            <a:pPr lvl="0"/>
            <a:r>
              <a:rPr lang="en-US" dirty="0" smtClean="0"/>
              <a:t>Types of AT. JAN AT Solution Videos </a:t>
            </a:r>
          </a:p>
          <a:p>
            <a:pPr lvl="0"/>
            <a:r>
              <a:rPr lang="en-US" dirty="0" smtClean="0"/>
              <a:t>Procurement </a:t>
            </a:r>
          </a:p>
          <a:p>
            <a:r>
              <a:rPr lang="en-US" dirty="0" smtClean="0"/>
              <a:t>DD:  Working with vendors and sample boilerplate contract language for both RFP’s and Master Service Agreements that includes commitment to WCAG 2.1 accessibility.  Perhaps also example of how to raise this issue with a vendor in between contract negotiations?</a:t>
            </a:r>
            <a:br>
              <a:rPr lang="en-US" dirty="0" smtClean="0"/>
            </a:br>
            <a:endParaRPr lang="en-US" dirty="0" smtClean="0"/>
          </a:p>
          <a:p>
            <a:pPr lvl="0"/>
            <a:r>
              <a:rPr lang="en-US" dirty="0" smtClean="0"/>
              <a:t>Best and emerging practices. </a:t>
            </a:r>
          </a:p>
          <a:p>
            <a:pPr lvl="0"/>
            <a:r>
              <a:rPr lang="en-US" dirty="0" smtClean="0"/>
              <a:t>Conferences to attend - ATIA CSUN, </a:t>
            </a:r>
          </a:p>
          <a:p>
            <a:r>
              <a:rPr lang="en-US" dirty="0" smtClean="0"/>
              <a:t>DD:  M-Enabling</a:t>
            </a:r>
          </a:p>
          <a:p>
            <a:r>
              <a:rPr lang="en-US" dirty="0" smtClean="0"/>
              <a:t> </a:t>
            </a:r>
          </a:p>
          <a:p>
            <a:r>
              <a:rPr lang="en-US" dirty="0" smtClean="0"/>
              <a:t>Shall we list some vendors </a:t>
            </a:r>
            <a:r>
              <a:rPr lang="en-US" dirty="0" err="1" smtClean="0"/>
              <a:t>e.g</a:t>
            </a:r>
            <a:r>
              <a:rPr lang="en-US" dirty="0" smtClean="0"/>
              <a:t>:</a:t>
            </a:r>
          </a:p>
          <a:p>
            <a:r>
              <a:rPr lang="en-US" dirty="0" smtClean="0"/>
              <a:t> </a:t>
            </a:r>
          </a:p>
          <a:p>
            <a:r>
              <a:rPr lang="en-US" dirty="0" smtClean="0"/>
              <a:t>DD:  Maybe a section on the importance of obtaining/sustaining CIO Executive Sponsorship for digital accessibility and perhaps a quote from a CIO or two?  </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46</a:t>
            </a:fld>
            <a:endParaRPr lang="en-US"/>
          </a:p>
        </p:txBody>
      </p:sp>
    </p:spTree>
    <p:extLst>
      <p:ext uri="{BB962C8B-B14F-4D97-AF65-F5344CB8AC3E}">
        <p14:creationId xmlns:p14="http://schemas.microsoft.com/office/powerpoint/2010/main" val="2077546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74CEBA-F551-4EB8-BDB0-A5126423674A}" type="slidenum">
              <a:rPr lang="en-US" altLang="en-US" smtClean="0"/>
              <a:pPr/>
              <a:t>47</a:t>
            </a:fld>
            <a:endParaRPr lang="en-US" altLang="en-US" smtClean="0"/>
          </a:p>
        </p:txBody>
      </p:sp>
    </p:spTree>
    <p:extLst>
      <p:ext uri="{BB962C8B-B14F-4D97-AF65-F5344CB8AC3E}">
        <p14:creationId xmlns:p14="http://schemas.microsoft.com/office/powerpoint/2010/main" val="1236384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BDE1D0-2B17-41BF-B04C-6A7195F39201}" type="slidenum">
              <a:rPr lang="en-US" altLang="en-US" smtClean="0">
                <a:cs typeface="Arial" panose="020B0604020202020204" pitchFamily="34" charset="0"/>
              </a:rPr>
              <a:pPr/>
              <a:t>48</a:t>
            </a:fld>
            <a:endParaRPr lang="en-US" altLang="en-US" smtClean="0">
              <a:cs typeface="Arial" panose="020B0604020202020204" pitchFamily="34" charset="0"/>
            </a:endParaRPr>
          </a:p>
        </p:txBody>
      </p:sp>
    </p:spTree>
    <p:extLst>
      <p:ext uri="{BB962C8B-B14F-4D97-AF65-F5344CB8AC3E}">
        <p14:creationId xmlns:p14="http://schemas.microsoft.com/office/powerpoint/2010/main" val="204191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49</a:t>
            </a:fld>
            <a:endParaRPr lang="en-US"/>
          </a:p>
        </p:txBody>
      </p:sp>
    </p:spTree>
    <p:extLst>
      <p:ext uri="{BB962C8B-B14F-4D97-AF65-F5344CB8AC3E}">
        <p14:creationId xmlns:p14="http://schemas.microsoft.com/office/powerpoint/2010/main" val="320414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Wingdings" panose="05000000000000000000" pitchFamily="2" charset="2"/>
              <a:buNone/>
              <a:defRPr/>
            </a:pPr>
            <a:r>
              <a:rPr lang="en-US" altLang="en-US" b="0" dirty="0" smtClean="0"/>
              <a:t>It is important to note from the outset that there is ability beyond disability.</a:t>
            </a:r>
            <a:r>
              <a:rPr lang="en-US" altLang="en-US" b="0" baseline="0" dirty="0" smtClean="0"/>
              <a:t> D</a:t>
            </a:r>
            <a:r>
              <a:rPr lang="en-US" altLang="en-US" b="0" dirty="0" smtClean="0"/>
              <a:t>isabilities, impairments, and chronic health conditions are a natural part of being human.  We may be born with them or cycle in and out of disabilities through injury and recovery.</a:t>
            </a:r>
          </a:p>
          <a:p>
            <a:pPr marL="0" indent="0">
              <a:buFont typeface="Wingdings" panose="05000000000000000000" pitchFamily="2" charset="2"/>
              <a:buNone/>
              <a:defRPr/>
            </a:pPr>
            <a:endParaRPr lang="en-US" altLang="en-US" b="0" dirty="0" smtClean="0"/>
          </a:p>
          <a:p>
            <a:r>
              <a:rPr lang="en-US" altLang="en-US" dirty="0" smtClean="0"/>
              <a:t>There are more than 56 million people in the US - or nearly 1 out of 5 people – who self identify as people with disabilities. And most have disabilities such as diabetes, cancer, a learning disability, or mental health condition</a:t>
            </a:r>
            <a:r>
              <a:rPr lang="en-US" altLang="en-US" baseline="0" dirty="0" smtClean="0"/>
              <a:t> that are non apparent to the rest of us.</a:t>
            </a:r>
            <a:endParaRPr lang="en-US" altLang="en-US" dirty="0" smtClean="0"/>
          </a:p>
          <a:p>
            <a:endParaRPr lang="en-US" altLang="en-US" dirty="0" smtClean="0"/>
          </a:p>
          <a:p>
            <a:r>
              <a:rPr lang="en-US" altLang="en-US" dirty="0" smtClean="0"/>
              <a:t>And many individuals who report a disability are of working age and in our workplaces and are consumers.</a:t>
            </a:r>
            <a:r>
              <a:rPr lang="en-US" altLang="en-US" baseline="0" dirty="0" smtClean="0"/>
              <a:t> </a:t>
            </a:r>
            <a:endParaRPr lang="en-US" dirty="0" smtClean="0"/>
          </a:p>
          <a:p>
            <a:endParaRPr lang="en-US" altLang="en-US" dirty="0" smtClean="0"/>
          </a:p>
          <a:p>
            <a:r>
              <a:rPr lang="en-US" altLang="en-US" dirty="0" smtClean="0"/>
              <a:t>So the better prepared we are in understanding disability, reasonable accommodation, and inclusion, the more fair and equitable our workplaces will be. </a:t>
            </a:r>
            <a:r>
              <a:rPr lang="en-US" altLang="en-US" baseline="0" dirty="0" smtClean="0"/>
              <a:t> And, research suggests that having a diverse and inclusive workplace also</a:t>
            </a:r>
            <a:r>
              <a:rPr lang="en-US" altLang="en-US" dirty="0" smtClean="0"/>
              <a:t> insures</a:t>
            </a:r>
            <a:r>
              <a:rPr lang="en-US" altLang="en-US" baseline="0" dirty="0" smtClean="0"/>
              <a:t> a productive workforce and success in the marketplace</a:t>
            </a:r>
            <a:r>
              <a:rPr lang="en-US" altLang="en-US" dirty="0" smtClean="0"/>
              <a:t>. </a:t>
            </a:r>
          </a:p>
          <a:p>
            <a:endParaRPr lang="en-US" altLang="en-US" dirty="0" smtClean="0"/>
          </a:p>
          <a:p>
            <a:endParaRPr lang="en-US"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2D00F1-7B19-4C86-BC4C-AA34FB941F04}"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212226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dirty="0" smtClean="0"/>
              <a:t>Disability has also become an emerging market for a growing number of enterprises</a:t>
            </a:r>
            <a:r>
              <a:rPr lang="en-US" altLang="en-US" baseline="0" dirty="0" smtClean="0"/>
              <a:t>. So more than ever there is a value proposition to hiring people with disabilities and involving these employees in the development and marketing of products and services.  </a:t>
            </a:r>
          </a:p>
          <a:p>
            <a:endParaRPr lang="en-US" altLang="en-US" baseline="0" dirty="0" smtClean="0"/>
          </a:p>
          <a:p>
            <a:r>
              <a:rPr lang="en-US" altLang="en-US" baseline="0" dirty="0" smtClean="0"/>
              <a:t>Often, these days I hear of products designed for “ease of use”, or “designed for all”, or “universally designed”.  This shift in thinking about consumers and particularly about consumers with disabilities is signaling fundamental market changes. </a:t>
            </a:r>
            <a:r>
              <a:rPr lang="en-US" b="0" baseline="0" dirty="0" smtClean="0">
                <a:solidFill>
                  <a:srgbClr val="002060"/>
                </a:solidFill>
              </a:rPr>
              <a:t>Microsoft is a great exemplar here. Believing that “</a:t>
            </a:r>
            <a:r>
              <a:rPr lang="en-US" sz="1200" b="0" kern="1200" baseline="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isability is an engine of innovation”,</a:t>
            </a:r>
            <a:r>
              <a:rPr lang="en-US" sz="1200" kern="1200" baseline="0" dirty="0" smtClean="0">
                <a:solidFill>
                  <a:schemeClr val="tx1"/>
                </a:solidFill>
                <a:effectLst/>
                <a:latin typeface="+mn-lt"/>
                <a:ea typeface="+mn-ea"/>
                <a:cs typeface="+mn-cs"/>
              </a:rPr>
              <a:t> Microsoft and its “design for all” effort was featured in a recent Fast Company article. </a:t>
            </a:r>
            <a:endParaRPr lang="en-US" altLang="en-US" dirty="0" smtClean="0"/>
          </a:p>
          <a:p>
            <a:endParaRPr lang="en-US" altLang="en-US" dirty="0" smtClean="0"/>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baseline="0" dirty="0" smtClean="0">
                <a:solidFill>
                  <a:schemeClr val="tx1"/>
                </a:solidFill>
              </a:rPr>
              <a:t>According to an</a:t>
            </a:r>
            <a:r>
              <a:rPr lang="en-US" b="0" baseline="0" dirty="0" smtClean="0">
                <a:solidFill>
                  <a:srgbClr val="002060"/>
                </a:solidFill>
              </a:rPr>
              <a:t> </a:t>
            </a:r>
            <a:r>
              <a:rPr lang="en-US" b="0" dirty="0" smtClean="0">
                <a:solidFill>
                  <a:srgbClr val="002060"/>
                </a:solidFill>
              </a:rPr>
              <a:t>Association of National Advertisers blog, people with disabilities globally</a:t>
            </a:r>
            <a:r>
              <a:rPr lang="en-US" b="0" baseline="0" dirty="0" smtClean="0">
                <a:solidFill>
                  <a:srgbClr val="002060"/>
                </a:solidFill>
              </a:rPr>
              <a:t> </a:t>
            </a:r>
            <a:r>
              <a:rPr lang="en-US" b="0" dirty="0" smtClean="0">
                <a:solidFill>
                  <a:srgbClr val="002060"/>
                </a:solidFill>
              </a:rPr>
              <a:t>control $8 trillion dollars in disposal income</a:t>
            </a:r>
            <a:r>
              <a:rPr lang="en-US" b="0" dirty="0" smtClean="0"/>
              <a:t>, and</a:t>
            </a:r>
            <a:r>
              <a:rPr lang="en-US" b="0" baseline="0" dirty="0" smtClean="0"/>
              <a:t> </a:t>
            </a:r>
            <a:r>
              <a:rPr lang="en-US" b="0" dirty="0" smtClean="0"/>
              <a:t>together with their friends and family represent 53% of global consumers.</a:t>
            </a:r>
            <a:endParaRPr lang="en-US" altLang="en-US" sz="1050"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dirty="0" smtClean="0">
                <a:solidFill>
                  <a:srgbClr val="002060"/>
                </a:solidFill>
              </a:rPr>
              <a:t>According</a:t>
            </a:r>
            <a:r>
              <a:rPr lang="en-US" b="0" baseline="0" dirty="0" smtClean="0">
                <a:solidFill>
                  <a:srgbClr val="002060"/>
                </a:solidFill>
              </a:rPr>
              <a:t> to the author of this blog, </a:t>
            </a:r>
            <a:r>
              <a:rPr lang="en-US" b="0" dirty="0" smtClean="0">
                <a:solidFill>
                  <a:srgbClr val="002060"/>
                </a:solidFill>
              </a:rPr>
              <a:t>p</a:t>
            </a:r>
            <a:r>
              <a:rPr lang="en-US" b="0" dirty="0" smtClean="0"/>
              <a:t>eople with Disabilities (PWD) are positioned to be the focus of brands within the next five years. </a:t>
            </a:r>
            <a:endParaRPr lang="en-US" b="0" dirty="0" smtClean="0">
              <a:solidFill>
                <a:srgbClr val="002060"/>
              </a:solidFill>
            </a:endParaRPr>
          </a:p>
          <a:p>
            <a:pPr marL="0" indent="0">
              <a:lnSpc>
                <a:spcPct val="120000"/>
              </a:lnSpc>
              <a:spcBef>
                <a:spcPts val="0"/>
              </a:spcBef>
              <a:buFont typeface="Arial" panose="020B0604020202020204" pitchFamily="34" charset="0"/>
              <a:buNone/>
              <a:defRPr/>
            </a:pPr>
            <a:endParaRPr lang="en-US"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altLang="en-US" sz="1200" dirty="0" smtClean="0"/>
              <a:t>Marcus Robinson in his book, “The Business Case for Inclusion and Engagement”</a:t>
            </a:r>
            <a:r>
              <a:rPr lang="en-US" altLang="en-US" sz="1200" baseline="0" dirty="0" smtClean="0"/>
              <a:t>, writes that m</a:t>
            </a:r>
            <a:r>
              <a:rPr lang="en-US" b="0" dirty="0" smtClean="0">
                <a:solidFill>
                  <a:srgbClr val="002060"/>
                </a:solidFill>
              </a:rPr>
              <a:t>arketing programs aimed at people with disabilities can reach as many as four out of every 10 consumers. As the largest of all U.S.-based minority groups, this group is comprised of people of all ethnic backgrounds, cultures and ages.</a:t>
            </a:r>
          </a:p>
          <a:p>
            <a:pPr marL="0" indent="0">
              <a:lnSpc>
                <a:spcPct val="120000"/>
              </a:lnSpc>
              <a:spcBef>
                <a:spcPts val="0"/>
              </a:spcBef>
              <a:buFont typeface="Arial" panose="020B0604020202020204" pitchFamily="34" charset="0"/>
              <a:buNone/>
              <a:defRPr/>
            </a:pPr>
            <a:endParaRPr lang="en-US"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dirty="0" smtClean="0">
                <a:solidFill>
                  <a:srgbClr val="002060"/>
                </a:solidFill>
              </a:rPr>
              <a:t>And we know from 2006 study</a:t>
            </a:r>
            <a:r>
              <a:rPr lang="en-US" b="0" baseline="0" dirty="0" smtClean="0">
                <a:solidFill>
                  <a:srgbClr val="002060"/>
                </a:solidFill>
              </a:rPr>
              <a:t> conducted by </a:t>
            </a:r>
            <a:r>
              <a:rPr lang="en-US" b="0" baseline="0" dirty="0" err="1" smtClean="0">
                <a:solidFill>
                  <a:srgbClr val="002060"/>
                </a:solidFill>
              </a:rPr>
              <a:t>Siperstein</a:t>
            </a:r>
            <a:r>
              <a:rPr lang="en-US" b="0" baseline="0" dirty="0" smtClean="0">
                <a:solidFill>
                  <a:srgbClr val="002060"/>
                </a:solidFill>
              </a:rPr>
              <a:t> and Romano that </a:t>
            </a:r>
            <a:r>
              <a:rPr lang="en-US" b="0" dirty="0" smtClean="0">
                <a:solidFill>
                  <a:srgbClr val="002060"/>
                </a:solidFill>
              </a:rPr>
              <a:t>“…87% of survey participants specifically agreed that they would prefer to give their business to companies that hire individuals with disabilities.”</a:t>
            </a:r>
            <a:endParaRPr lang="en-US" sz="800" b="0" dirty="0" smtClean="0">
              <a:solidFill>
                <a:srgbClr val="002060"/>
              </a:solidFill>
            </a:endParaRPr>
          </a:p>
          <a:p>
            <a:pPr marL="0" indent="0">
              <a:lnSpc>
                <a:spcPct val="120000"/>
              </a:lnSpc>
              <a:spcBef>
                <a:spcPts val="0"/>
              </a:spcBef>
              <a:buFont typeface="Arial" panose="020B0604020202020204" pitchFamily="34" charset="0"/>
              <a:buNone/>
              <a:defRPr/>
            </a:pPr>
            <a:endParaRPr lang="en-US"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dirty="0" smtClean="0">
                <a:solidFill>
                  <a:srgbClr val="002060"/>
                </a:solidFill>
              </a:rPr>
              <a:t>Thus, disability is becoming mainstream in</a:t>
            </a:r>
            <a:r>
              <a:rPr lang="en-US" b="0" baseline="0" dirty="0" smtClean="0">
                <a:solidFill>
                  <a:srgbClr val="002060"/>
                </a:solidFill>
              </a:rPr>
              <a:t> the workplace and influencing many of the products and services we use. </a:t>
            </a:r>
            <a:endParaRPr lang="en-US" sz="1200" kern="1200" dirty="0" smtClean="0">
              <a:solidFill>
                <a:schemeClr val="tx1"/>
              </a:solidFill>
              <a:effectLst/>
              <a:latin typeface="+mn-lt"/>
              <a:ea typeface="+mn-ea"/>
              <a:cs typeface="+mn-cs"/>
            </a:endParaRPr>
          </a:p>
          <a:p>
            <a:pPr marL="0" indent="0">
              <a:lnSpc>
                <a:spcPct val="120000"/>
              </a:lnSpc>
              <a:spcBef>
                <a:spcPts val="0"/>
              </a:spcBef>
              <a:buFont typeface="Arial" panose="020B0604020202020204" pitchFamily="34" charset="0"/>
              <a:buNone/>
              <a:defRPr/>
            </a:pPr>
            <a:endParaRPr lang="en-US" b="0" dirty="0" smtClean="0">
              <a:solidFill>
                <a:srgbClr val="00206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65F367-82E9-4453-89B8-DBE1C94A3DE2}" type="slidenum">
              <a:rPr lang="en-US" altLang="en-US" smtClean="0"/>
              <a:pPr/>
              <a:t>6</a:t>
            </a:fld>
            <a:endParaRPr lang="en-US" altLang="en-US" smtClean="0"/>
          </a:p>
        </p:txBody>
      </p:sp>
    </p:spTree>
    <p:extLst>
      <p:ext uri="{BB962C8B-B14F-4D97-AF65-F5344CB8AC3E}">
        <p14:creationId xmlns:p14="http://schemas.microsoft.com/office/powerpoint/2010/main" val="343624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baseline="0" dirty="0" smtClean="0">
              <a:solidFill>
                <a:srgbClr val="002060"/>
              </a:solidFill>
              <a:latin typeface="+mn-lt"/>
            </a:endParaRPr>
          </a:p>
          <a:p>
            <a:pPr defTabSz="914400"/>
            <a:r>
              <a:rPr lang="en-US" sz="1200" b="0" dirty="0" smtClean="0"/>
              <a:t>http://www.businessanddisability.org/news/the-valuable-500-launches-at-the-world-economic-forum-annual-meeting-to-promote-disability-inclusion-in-business/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1" baseline="0" dirty="0" smtClean="0">
              <a:solidFill>
                <a:srgbClr val="002060"/>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1" baseline="0" dirty="0" smtClean="0">
              <a:solidFill>
                <a:srgbClr val="002060"/>
              </a:solidFill>
              <a:latin typeface="+mn-lt"/>
            </a:endParaRPr>
          </a:p>
          <a:p>
            <a:endParaRPr lang="en-US" altLang="en-US" dirty="0" smtClean="0"/>
          </a:p>
          <a:p>
            <a:endParaRPr lang="en-US" alt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7A9C2F6A-EA00-43AB-8262-AC12DBD0F5A0}" type="slidenum">
              <a:rPr lang="en-US" altLang="en-US" smtClean="0"/>
              <a:pPr/>
              <a:t>7</a:t>
            </a:fld>
            <a:endParaRPr lang="en-US" altLang="en-US" smtClean="0"/>
          </a:p>
        </p:txBody>
      </p:sp>
    </p:spTree>
    <p:extLst>
      <p:ext uri="{BB962C8B-B14F-4D97-AF65-F5344CB8AC3E}">
        <p14:creationId xmlns:p14="http://schemas.microsoft.com/office/powerpoint/2010/main" val="104402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baseline="0" dirty="0" smtClean="0">
                <a:solidFill>
                  <a:srgbClr val="002060"/>
                </a:solidFill>
                <a:latin typeface="+mn-lt"/>
              </a:rPr>
              <a:t>Business case for accessibility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baseline="0" dirty="0" smtClean="0">
              <a:solidFill>
                <a:srgbClr val="002060"/>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err="1" smtClean="0"/>
              <a:t>VoiceOver</a:t>
            </a:r>
            <a:r>
              <a:rPr lang="en-US" b="1" dirty="0" smtClean="0"/>
              <a:t> on iPhone:</a:t>
            </a:r>
            <a:r>
              <a:rPr lang="en-US" dirty="0" smtClean="0"/>
              <a:t> Early in the evolution of the iPhone, Apple began considering the implications that a touchscreen device would have on their blind customers. Iterating over several years behind the scenes, the company invested the resources to develop the voice technology that led to </a:t>
            </a:r>
            <a:r>
              <a:rPr lang="en-US" dirty="0" err="1" smtClean="0"/>
              <a:t>VoiceOver</a:t>
            </a:r>
            <a:r>
              <a:rPr lang="en-US" dirty="0" smtClean="0"/>
              <a:t>, the world’s first gesture-based screen reader. Within weeks of launch, Apple received a special commendation from the National Federation of the Blind “For designing the first fully accessible touchscreen interface.”</a:t>
            </a:r>
            <a:endParaRPr lang="en-US"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1" baseline="0" dirty="0" smtClean="0">
              <a:solidFill>
                <a:srgbClr val="002060"/>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1" baseline="0" dirty="0" smtClean="0">
              <a:solidFill>
                <a:srgbClr val="002060"/>
              </a:solidFill>
              <a:latin typeface="+mn-lt"/>
            </a:endParaRPr>
          </a:p>
          <a:p>
            <a:r>
              <a:rPr lang="en-US" altLang="en-US" dirty="0" smtClean="0"/>
              <a:t>Barclay’s Beacon tech https://www.youtube.com/watch?v=c4du2x4d99g&amp;index=2&amp;list=PLecqH2uhOR0Zb31X7hh5BzWJv4KGLnuUy  </a:t>
            </a:r>
          </a:p>
          <a:p>
            <a:endParaRPr lang="en-US" altLang="en-US" dirty="0" smtClean="0"/>
          </a:p>
          <a:p>
            <a:endParaRPr lang="en-US" altLang="en-US" dirty="0" smtClean="0"/>
          </a:p>
          <a:p>
            <a:r>
              <a:rPr lang="en-US" dirty="0" smtClean="0"/>
              <a:t>This American Life is a broadcast heard on more than 500 National Public Radio (NPR) stations by about 2.1 million listeners each week in the United States. In 2011, in response to new regulations around broadcast media from the US Federal Communications Commission (FCC), the broadcaster committed to creating transcripts for their entire archive of recorded programs. A study by their media partner, conducted over several months, concluded that the provision of transcripts not only met legal obligations but returned significant benefits including:</a:t>
            </a:r>
          </a:p>
          <a:p>
            <a:r>
              <a:rPr lang="en-US" dirty="0" smtClean="0"/>
              <a:t>search traffic increased 6.86%,</a:t>
            </a:r>
          </a:p>
          <a:p>
            <a:r>
              <a:rPr lang="en-US" dirty="0" smtClean="0"/>
              <a:t>better comprehension for visitors who use English as a second language,</a:t>
            </a:r>
          </a:p>
          <a:p>
            <a:r>
              <a:rPr lang="en-US" dirty="0" smtClean="0"/>
              <a:t>visitors were able to use transcripts in noisy or sound-sensitive environments,</a:t>
            </a:r>
          </a:p>
          <a:p>
            <a:r>
              <a:rPr lang="en-US" dirty="0" smtClean="0"/>
              <a:t>ability to more easily translate, and</a:t>
            </a:r>
          </a:p>
          <a:p>
            <a:r>
              <a:rPr lang="en-US" dirty="0" smtClean="0"/>
              <a:t>ability to search text to reference a specific section of audio.</a:t>
            </a:r>
          </a:p>
          <a:p>
            <a:endParaRPr lang="en-US" dirty="0" smtClean="0"/>
          </a:p>
          <a:p>
            <a:r>
              <a:rPr lang="en-US" dirty="0" smtClean="0"/>
              <a:t>A significant demonstration of the risk of ignoring accessibility requirements was the 2008 settlement by the National Federation of the Blind with Target retailers:</a:t>
            </a:r>
            <a:r>
              <a:rPr lang="en-US" baseline="30000" dirty="0" smtClean="0">
                <a:hlinkClick r:id="rId3" tooltip="to footnote 20"/>
              </a:rPr>
              <a:t>20</a:t>
            </a:r>
            <a:endParaRPr lang="en-US" dirty="0" smtClean="0"/>
          </a:p>
          <a:p>
            <a:r>
              <a:rPr lang="en-US" dirty="0" smtClean="0"/>
              <a:t>class damages of $6 million</a:t>
            </a:r>
          </a:p>
          <a:p>
            <a:r>
              <a:rPr lang="en-US" dirty="0" smtClean="0"/>
              <a:t>plaintiff legal fees over $3 million</a:t>
            </a:r>
          </a:p>
          <a:p>
            <a:r>
              <a:rPr lang="en-US" dirty="0" smtClean="0"/>
              <a:t>undisclosed defense legal fees</a:t>
            </a:r>
          </a:p>
          <a:p>
            <a:r>
              <a:rPr lang="en-US" dirty="0" smtClean="0"/>
              <a:t>court oversight of website for several years</a:t>
            </a:r>
          </a:p>
          <a:p>
            <a:endParaRPr lang="en-US" dirty="0" smtClean="0"/>
          </a:p>
          <a:p>
            <a:endParaRPr lang="en-US" alt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7A9C2F6A-EA00-43AB-8262-AC12DBD0F5A0}" type="slidenum">
              <a:rPr lang="en-US" altLang="en-US" smtClean="0"/>
              <a:pPr/>
              <a:t>8</a:t>
            </a:fld>
            <a:endParaRPr lang="en-US" altLang="en-US" smtClean="0"/>
          </a:p>
        </p:txBody>
      </p:sp>
    </p:spTree>
    <p:extLst>
      <p:ext uri="{BB962C8B-B14F-4D97-AF65-F5344CB8AC3E}">
        <p14:creationId xmlns:p14="http://schemas.microsoft.com/office/powerpoint/2010/main" val="38127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sz="1200" dirty="0" smtClean="0"/>
              <a:t>The Conference Board, established to help private industry understand and deal with the most critical issues of our time, believes disability in the workplace is one of these critical issues. The</a:t>
            </a:r>
            <a:r>
              <a:rPr lang="en-US" altLang="en-US" sz="1200" baseline="0" dirty="0" smtClean="0"/>
              <a:t> </a:t>
            </a:r>
            <a:r>
              <a:rPr lang="en-US" altLang="en-US" sz="1200" dirty="0" smtClean="0"/>
              <a:t>trends driving inclusion including:</a:t>
            </a:r>
            <a:r>
              <a:rPr lang="en-US" sz="1200" b="0" dirty="0" smtClean="0"/>
              <a:t>  </a:t>
            </a:r>
          </a:p>
          <a:p>
            <a:pPr lvl="3">
              <a:lnSpc>
                <a:spcPct val="120000"/>
              </a:lnSpc>
              <a:defRPr/>
            </a:pPr>
            <a:r>
              <a:rPr lang="en-US" sz="1200" dirty="0" smtClean="0"/>
              <a:t>Employees aging in the workplace</a:t>
            </a:r>
          </a:p>
          <a:p>
            <a:pPr lvl="3">
              <a:lnSpc>
                <a:spcPct val="120000"/>
              </a:lnSpc>
              <a:defRPr/>
            </a:pPr>
            <a:r>
              <a:rPr lang="en-US" sz="1200" dirty="0" smtClean="0"/>
              <a:t>Development of new, more universally accessible workplace technologies</a:t>
            </a:r>
          </a:p>
          <a:p>
            <a:pPr lvl="3">
              <a:lnSpc>
                <a:spcPct val="120000"/>
              </a:lnSpc>
              <a:defRPr/>
            </a:pPr>
            <a:r>
              <a:rPr lang="en-US" sz="1200" dirty="0" smtClean="0"/>
              <a:t>Greater acceptance of remote work</a:t>
            </a:r>
          </a:p>
          <a:p>
            <a:pPr lvl="3">
              <a:lnSpc>
                <a:spcPct val="120000"/>
              </a:lnSpc>
              <a:defRPr/>
            </a:pPr>
            <a:r>
              <a:rPr lang="en-US" sz="1200" dirty="0" smtClean="0"/>
              <a:t>Health care advances</a:t>
            </a:r>
          </a:p>
          <a:p>
            <a:pPr lvl="3">
              <a:lnSpc>
                <a:spcPct val="120000"/>
              </a:lnSpc>
              <a:defRPr/>
            </a:pPr>
            <a:r>
              <a:rPr lang="en-US" sz="1200" dirty="0" smtClean="0"/>
              <a:t>Incentives provided by government</a:t>
            </a:r>
          </a:p>
          <a:p>
            <a:endParaRPr lang="en-US" altLang="en-US" sz="1200" dirty="0" smtClean="0"/>
          </a:p>
          <a:p>
            <a:endParaRPr lang="en-US" altLang="en-US" dirty="0" smtClean="0"/>
          </a:p>
          <a:p>
            <a:pPr marL="457200" indent="-457200">
              <a:spcBef>
                <a:spcPts val="600"/>
              </a:spcBef>
              <a:spcAft>
                <a:spcPts val="0"/>
              </a:spcAft>
              <a:buFont typeface="Wingdings" panose="05000000000000000000" pitchFamily="2" charset="2"/>
              <a:buChar char="§"/>
              <a:defRPr/>
            </a:pPr>
            <a:r>
              <a:rPr lang="en-US" altLang="en-US" sz="1200" b="0" dirty="0" smtClean="0"/>
              <a:t>Americans with Disabilities Act, as amended (ADAAA)</a:t>
            </a:r>
          </a:p>
          <a:p>
            <a:pPr marL="457200" indent="-457200">
              <a:spcBef>
                <a:spcPts val="600"/>
              </a:spcBef>
              <a:spcAft>
                <a:spcPts val="0"/>
              </a:spcAft>
              <a:buFont typeface="Wingdings" panose="05000000000000000000" pitchFamily="2" charset="2"/>
              <a:buChar char="§"/>
              <a:defRPr/>
            </a:pPr>
            <a:r>
              <a:rPr lang="en-US" altLang="en-US" sz="1200" b="0" dirty="0" smtClean="0"/>
              <a:t>Section 503, 508, 501 of the Rehabilitation Act of 1973</a:t>
            </a:r>
          </a:p>
          <a:p>
            <a:pPr marL="457200" indent="-457200">
              <a:spcBef>
                <a:spcPts val="600"/>
              </a:spcBef>
              <a:spcAft>
                <a:spcPts val="0"/>
              </a:spcAft>
              <a:buFont typeface="Wingdings" panose="05000000000000000000" pitchFamily="2" charset="2"/>
              <a:buChar char="§"/>
              <a:defRPr/>
            </a:pPr>
            <a:r>
              <a:rPr lang="en-US" sz="1200" b="0" dirty="0" smtClean="0"/>
              <a:t>Executive Order 13548</a:t>
            </a:r>
          </a:p>
          <a:p>
            <a:pPr marL="457200" indent="-457200">
              <a:spcBef>
                <a:spcPts val="600"/>
              </a:spcBef>
              <a:spcAft>
                <a:spcPts val="0"/>
              </a:spcAft>
              <a:buFont typeface="Wingdings" panose="05000000000000000000" pitchFamily="2" charset="2"/>
              <a:buChar char="§"/>
              <a:defRPr/>
            </a:pPr>
            <a:r>
              <a:rPr lang="en-US" sz="1200" b="0" dirty="0" smtClean="0"/>
              <a:t>Workforce Innovation and Opportunity Act (WIOA</a:t>
            </a:r>
            <a:endParaRPr lang="en-US" alt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7A9C2F6A-EA00-43AB-8262-AC12DBD0F5A0}" type="slidenum">
              <a:rPr lang="en-US" altLang="en-US" smtClean="0"/>
              <a:pPr/>
              <a:t>9</a:t>
            </a:fld>
            <a:endParaRPr lang="en-US" altLang="en-US" smtClean="0"/>
          </a:p>
        </p:txBody>
      </p:sp>
    </p:spTree>
    <p:extLst>
      <p:ext uri="{BB962C8B-B14F-4D97-AF65-F5344CB8AC3E}">
        <p14:creationId xmlns:p14="http://schemas.microsoft.com/office/powerpoint/2010/main" val="2779527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a typeface="+mn-ea"/>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JAN is a service of the U.S. Department of Labor</a:t>
            </a:r>
            <a:r>
              <a:rPr lang="ja-JP" altLang="en-US" sz="1800" b="1" smtClean="0">
                <a:solidFill>
                  <a:srgbClr val="FFFFFF"/>
                </a:solidFill>
                <a:latin typeface="Arial" panose="020B0604020202020204" pitchFamily="34" charset="0"/>
                <a:cs typeface="Arial" panose="020B0604020202020204" pitchFamily="34" charset="0"/>
              </a:rPr>
              <a:t>’</a:t>
            </a:r>
            <a:r>
              <a:rPr lang="en-US" altLang="ja-JP" sz="1800" b="1" smtClean="0">
                <a:solidFill>
                  <a:srgbClr val="FFFFFF"/>
                </a:solidFill>
                <a:latin typeface="Arial" panose="020B0604020202020204" pitchFamily="34" charset="0"/>
                <a:cs typeface="Arial" panose="020B0604020202020204" pitchFamily="34" charset="0"/>
              </a:rPr>
              <a:t>s </a:t>
            </a:r>
          </a:p>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Office of Disability Employment Policy. </a:t>
            </a:r>
          </a:p>
        </p:txBody>
      </p:sp>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89343A22-9F54-4660-8666-03D1DB31D788}" type="slidenum">
              <a:rPr lang="en-US" altLang="en-US"/>
              <a:pPr>
                <a:defRPr/>
              </a:pPr>
              <a:t>‹#›</a:t>
            </a:fld>
            <a:endParaRPr lang="en-US" altLang="en-US"/>
          </a:p>
        </p:txBody>
      </p:sp>
    </p:spTree>
    <p:extLst>
      <p:ext uri="{BB962C8B-B14F-4D97-AF65-F5344CB8AC3E}">
        <p14:creationId xmlns:p14="http://schemas.microsoft.com/office/powerpoint/2010/main" val="33191910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eneral with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40099B-B23E-4397-AD62-756994B7AF00}"/>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334"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B740099B-B23E-4397-AD62-756994B7AF00}"/>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8" name="Content Placeholder 2"/>
          <p:cNvSpPr>
            <a:spLocks noGrp="1"/>
          </p:cNvSpPr>
          <p:nvPr>
            <p:ph idx="1"/>
          </p:nvPr>
        </p:nvSpPr>
        <p:spPr>
          <a:xfrm>
            <a:off x="457200" y="1188720"/>
            <a:ext cx="8221980"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6">
            <a:extLst>
              <a:ext uri="{FF2B5EF4-FFF2-40B4-BE49-F238E27FC236}">
                <a16:creationId xmlns:a16="http://schemas.microsoft.com/office/drawing/2014/main" id="{E87409FD-DE56-4A24-B474-98C52C0CB086}"/>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989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68EF2C7A-AE60-402F-A3B1-72C00C4F381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308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a:extLst>
              <a:ext uri="{FF2B5EF4-FFF2-40B4-BE49-F238E27FC236}">
                <a16:creationId xmlns:a16="http://schemas.microsoft.com/office/drawing/2014/main" id="{6BD2E8BC-BCA1-4C49-A080-A46F5FAEAB61}"/>
              </a:ext>
            </a:extLst>
          </p:cNvPr>
          <p:cNvSpPr>
            <a:spLocks noGrp="1"/>
          </p:cNvSpPr>
          <p:nvPr>
            <p:ph idx="12"/>
          </p:nvPr>
        </p:nvSpPr>
        <p:spPr>
          <a:xfrm>
            <a:off x="457201" y="3925825"/>
            <a:ext cx="4082969" cy="2598799"/>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a:extLst>
              <a:ext uri="{FF2B5EF4-FFF2-40B4-BE49-F238E27FC236}">
                <a16:creationId xmlns:a16="http://schemas.microsoft.com/office/drawing/2014/main" id="{3A896EF7-7508-490B-B137-0F1F82FB38C3}"/>
              </a:ext>
            </a:extLst>
          </p:cNvPr>
          <p:cNvSpPr>
            <a:spLocks noGrp="1"/>
          </p:cNvSpPr>
          <p:nvPr>
            <p:ph idx="13"/>
          </p:nvPr>
        </p:nvSpPr>
        <p:spPr>
          <a:xfrm>
            <a:off x="4596211" y="3925824"/>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5FF2420F-C428-41A2-8E40-71EDE4E83C8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9354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sfe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150620" y="1066802"/>
            <a:ext cx="7528560" cy="5457823"/>
          </a:xfrm>
          <a:prstGeom prst="rect">
            <a:avLst/>
          </a:prstGeom>
        </p:spPr>
        <p:txBody>
          <a:bodyPr>
            <a:normAutofit/>
          </a:bodyPr>
          <a:lstStyle>
            <a:lvl1pPr marL="0" indent="0">
              <a:buNone/>
              <a:defRPr sz="900" b="1"/>
            </a:lvl1pPr>
          </a:lstStyle>
          <a:p>
            <a:pPr lvl="0"/>
            <a:r>
              <a:rPr lang="en-US" dirty="0"/>
              <a:t>Title</a:t>
            </a:r>
          </a:p>
        </p:txBody>
      </p:sp>
      <p:sp>
        <p:nvSpPr>
          <p:cNvPr id="9" name="Content Placeholder 2"/>
          <p:cNvSpPr>
            <a:spLocks noGrp="1"/>
          </p:cNvSpPr>
          <p:nvPr>
            <p:ph idx="11" hasCustomPrompt="1"/>
          </p:nvPr>
        </p:nvSpPr>
        <p:spPr>
          <a:xfrm>
            <a:off x="457200" y="1066802"/>
            <a:ext cx="693420" cy="5457823"/>
          </a:xfrm>
          <a:prstGeom prst="rect">
            <a:avLst/>
          </a:prstGeom>
        </p:spPr>
        <p:txBody>
          <a:bodyPr>
            <a:normAutofit/>
          </a:bodyPr>
          <a:lstStyle>
            <a:lvl1pPr marL="0" indent="0" algn="r">
              <a:buNone/>
              <a:defRPr sz="900" b="1"/>
            </a:lvl1pPr>
          </a:lstStyle>
          <a:p>
            <a:pPr lvl="0"/>
            <a:r>
              <a:rPr lang="en-US" b="1" dirty="0"/>
              <a:t>Date</a:t>
            </a:r>
            <a:endParaRPr lang="en-US" dirty="0"/>
          </a:p>
        </p:txBody>
      </p:sp>
      <p:sp>
        <p:nvSpPr>
          <p:cNvPr id="6" name="Title 5">
            <a:extLst>
              <a:ext uri="{FF2B5EF4-FFF2-40B4-BE49-F238E27FC236}">
                <a16:creationId xmlns:a16="http://schemas.microsoft.com/office/drawing/2014/main" id="{EFD27ADF-02C8-4428-96F6-102960B37FFE}"/>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074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ke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30CD-17E9-4055-BD4A-ECDA90F30ED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404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3" descr="Technology Made Human tagline image" title="Technology Made Huma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04" y="631826"/>
            <a:ext cx="34004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Title 1"/>
          <p:cNvSpPr>
            <a:spLocks noGrp="1"/>
          </p:cNvSpPr>
          <p:nvPr>
            <p:ph type="title" hasCustomPrompt="1"/>
          </p:nvPr>
        </p:nvSpPr>
        <p:spPr>
          <a:xfrm>
            <a:off x="2157753" y="3381715"/>
            <a:ext cx="6986248" cy="1207633"/>
          </a:xfrm>
          <a:prstGeom prst="rect">
            <a:avLst/>
          </a:prstGeom>
        </p:spPr>
        <p:txBody>
          <a:bodyPr anchor="b"/>
          <a:lstStyle>
            <a:lvl1pPr>
              <a:defRPr sz="3600" b="1" baseline="0">
                <a:solidFill>
                  <a:schemeClr val="bg1">
                    <a:lumMod val="50000"/>
                  </a:schemeClr>
                </a:solidFill>
                <a:latin typeface="+mj-lt"/>
                <a:ea typeface="Verdana" panose="020B0604030504040204" pitchFamily="34" charset="0"/>
                <a:cs typeface="Verdana" panose="020B0604030504040204" pitchFamily="34" charset="0"/>
              </a:defRPr>
            </a:lvl1pPr>
          </a:lstStyle>
          <a:p>
            <a:r>
              <a:rPr lang="en-US" dirty="0" smtClean="0"/>
              <a:t>Click to edit Master title style – Verdana 48 Bold</a:t>
            </a:r>
            <a:endParaRPr lang="en-US" dirty="0"/>
          </a:p>
        </p:txBody>
      </p:sp>
      <p:sp>
        <p:nvSpPr>
          <p:cNvPr id="29" name="Text Placeholder 2"/>
          <p:cNvSpPr>
            <a:spLocks noGrp="1"/>
          </p:cNvSpPr>
          <p:nvPr>
            <p:ph type="body" idx="1" hasCustomPrompt="1"/>
          </p:nvPr>
        </p:nvSpPr>
        <p:spPr>
          <a:xfrm>
            <a:off x="2157753" y="4641851"/>
            <a:ext cx="6986248" cy="1500187"/>
          </a:xfrm>
          <a:prstGeom prst="rect">
            <a:avLst/>
          </a:prstGeom>
        </p:spPr>
        <p:txBody>
          <a:bodyPr/>
          <a:lstStyle>
            <a:lvl1pPr marL="0" indent="0">
              <a:buNone/>
              <a:defRPr sz="1800">
                <a:solidFill>
                  <a:schemeClr val="tx1">
                    <a:tint val="75000"/>
                  </a:schemeClr>
                </a:solidFill>
                <a:latin typeface="+mn-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 – Verdana 24</a:t>
            </a:r>
          </a:p>
        </p:txBody>
      </p:sp>
      <p:pic>
        <p:nvPicPr>
          <p:cNvPr id="7" name="Picture 2" descr="3 circle images of IBM&#10;Eye, Bumble Bee,and letter M&#10;with color blind dots"/>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39304" y="3797925"/>
            <a:ext cx="1878806" cy="81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43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729" y="579029"/>
            <a:ext cx="8876211" cy="644527"/>
          </a:xfrm>
          <a:prstGeom prst="rect">
            <a:avLst/>
          </a:prstGeom>
        </p:spPr>
        <p:txBody>
          <a:bodyPr/>
          <a:lstStyle>
            <a:lvl1pPr>
              <a:defRPr sz="2700" b="1" baseline="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8729" y="1581490"/>
            <a:ext cx="8060872" cy="4351338"/>
          </a:xfrm>
          <a:prstGeom prst="rect">
            <a:avLst/>
          </a:prstGeom>
        </p:spPr>
        <p:txBody>
          <a:bodyPr/>
          <a:lstStyle>
            <a:lvl1pPr>
              <a:defRPr sz="2250" b="1">
                <a:latin typeface="+mj-lt"/>
                <a:ea typeface="Verdana" panose="020B0604030504040204" pitchFamily="34" charset="0"/>
                <a:cs typeface="Verdana" panose="020B0604030504040204" pitchFamily="34" charset="0"/>
              </a:defRPr>
            </a:lvl1pPr>
            <a:lvl2pPr>
              <a:defRPr sz="2100">
                <a:latin typeface="+mj-lt"/>
                <a:ea typeface="Verdana" panose="020B0604030504040204" pitchFamily="34" charset="0"/>
                <a:cs typeface="Verdana" panose="020B0604030504040204" pitchFamily="34" charset="0"/>
              </a:defRPr>
            </a:lvl2pPr>
            <a:lvl3pPr>
              <a:defRPr sz="1800">
                <a:latin typeface="+mj-lt"/>
                <a:ea typeface="Verdana" panose="020B0604030504040204" pitchFamily="34" charset="0"/>
                <a:cs typeface="Verdana" panose="020B0604030504040204" pitchFamily="34" charset="0"/>
              </a:defRPr>
            </a:lvl3pPr>
            <a:lvl4pPr>
              <a:defRPr sz="1500">
                <a:latin typeface="+mj-lt"/>
                <a:ea typeface="Verdana" panose="020B0604030504040204" pitchFamily="34" charset="0"/>
                <a:cs typeface="Verdana" panose="020B0604030504040204" pitchFamily="34" charset="0"/>
              </a:defRPr>
            </a:lvl4pPr>
            <a:lvl5pPr>
              <a:defRPr sz="15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14266288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2812825"/>
            <a:ext cx="7094084" cy="1207633"/>
          </a:xfrm>
          <a:prstGeom prst="rect">
            <a:avLst/>
          </a:prstGeom>
        </p:spPr>
        <p:txBody>
          <a:bodyPr anchor="b"/>
          <a:lstStyle>
            <a:lvl1pPr>
              <a:defRPr sz="405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a:t>
            </a:r>
          </a:p>
        </p:txBody>
      </p:sp>
      <p:sp>
        <p:nvSpPr>
          <p:cNvPr id="5"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40215712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168728" y="589189"/>
            <a:ext cx="886859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168728"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4463143"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1889002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7162" y="589189"/>
            <a:ext cx="8864918"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8655668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7513840"/>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accessible">
    <p:spTree>
      <p:nvGrpSpPr>
        <p:cNvPr id="1" name=""/>
        <p:cNvGrpSpPr/>
        <p:nvPr/>
      </p:nvGrpSpPr>
      <p:grpSpPr>
        <a:xfrm>
          <a:off x="0" y="0"/>
          <a:ext cx="0" cy="0"/>
          <a:chOff x="0" y="0"/>
          <a:chExt cx="0" cy="0"/>
        </a:xfrm>
      </p:grpSpPr>
      <p:sp>
        <p:nvSpPr>
          <p:cNvPr id="3"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7590359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50240"/>
            <a:ext cx="2949178" cy="1600200"/>
          </a:xfrm>
          <a:prstGeom prst="rect">
            <a:avLst/>
          </a:prstGeom>
        </p:spPr>
        <p:txBody>
          <a:bodyPr anchor="b"/>
          <a:lstStyle>
            <a:lvl1pPr>
              <a:defRPr sz="18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29842" y="240284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dirty="0" smtClean="0"/>
              <a:t>Click to edit Master text styles</a:t>
            </a:r>
          </a:p>
        </p:txBody>
      </p:sp>
      <p:sp>
        <p:nvSpPr>
          <p:cNvPr id="8" name="Content Placeholder 2"/>
          <p:cNvSpPr>
            <a:spLocks noGrp="1"/>
          </p:cNvSpPr>
          <p:nvPr>
            <p:ph idx="10"/>
          </p:nvPr>
        </p:nvSpPr>
        <p:spPr>
          <a:xfrm>
            <a:off x="4437743" y="1517650"/>
            <a:ext cx="3978729" cy="4351338"/>
          </a:xfrm>
          <a:prstGeom prst="rect">
            <a:avLst/>
          </a:prstGeom>
        </p:spPr>
        <p:txBody>
          <a:bodyPr/>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985369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70560"/>
            <a:ext cx="2949178" cy="1600200"/>
          </a:xfrm>
          <a:prstGeom prst="rect">
            <a:avLst/>
          </a:prstGeom>
        </p:spPr>
        <p:txBody>
          <a:bodyPr anchor="b"/>
          <a:lstStyle>
            <a:lvl1pPr>
              <a:defRPr sz="2400">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7"/>
            <a:ext cx="4629150" cy="4873625"/>
          </a:xfrm>
          <a:prstGeom prst="rect">
            <a:avLst/>
          </a:prstGeom>
        </p:spPr>
        <p:txBody>
          <a:bodyPr/>
          <a:lstStyle>
            <a:lvl1pPr marL="0" indent="0">
              <a:buNone/>
              <a:defRPr sz="2400">
                <a:latin typeface="+mn-lt"/>
                <a:ea typeface="Verdana" panose="020B0604030504040204" pitchFamily="34" charset="0"/>
                <a:cs typeface="Verdana" panose="020B0604030504040204" pitchFamily="34" charset="0"/>
              </a:defRPr>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pPr lvl="0"/>
            <a:endParaRPr lang="en-US" noProof="0" smtClean="0"/>
          </a:p>
        </p:txBody>
      </p:sp>
      <p:sp>
        <p:nvSpPr>
          <p:cNvPr id="4" name="Text Placeholder 3"/>
          <p:cNvSpPr>
            <a:spLocks noGrp="1"/>
          </p:cNvSpPr>
          <p:nvPr>
            <p:ph type="body" sz="half" idx="2"/>
          </p:nvPr>
        </p:nvSpPr>
        <p:spPr>
          <a:xfrm>
            <a:off x="629842" y="227076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863977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8728" y="589189"/>
            <a:ext cx="886097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751379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74007"/>
            <a:ext cx="1971675" cy="5811838"/>
          </a:xfrm>
          <a:prstGeom prst="rect">
            <a:avLst/>
          </a:prstGeom>
        </p:spPr>
        <p:txBody>
          <a:bodyPr vert="eaVert"/>
          <a:lstStyle>
            <a:lvl1pPr>
              <a:defRPr sz="21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661761"/>
            <a:ext cx="5800725" cy="58118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822425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 name="Title 1"/>
          <p:cNvSpPr>
            <a:spLocks noGrp="1"/>
          </p:cNvSpPr>
          <p:nvPr>
            <p:ph type="title"/>
          </p:nvPr>
        </p:nvSpPr>
        <p:spPr>
          <a:xfrm>
            <a:off x="2157754" y="3381718"/>
            <a:ext cx="6986248" cy="1207633"/>
          </a:xfrm>
          <a:prstGeom prst="rect">
            <a:avLst/>
          </a:prstGeom>
        </p:spPr>
        <p:txBody>
          <a:bodyPr anchor="b"/>
          <a:lstStyle>
            <a:lvl1pPr>
              <a:defRPr sz="36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2157754" y="4641853"/>
            <a:ext cx="6986248"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75" indent="0">
              <a:buNone/>
              <a:defRPr sz="1500">
                <a:solidFill>
                  <a:schemeClr val="tx1">
                    <a:tint val="75000"/>
                  </a:schemeClr>
                </a:solidFill>
              </a:defRPr>
            </a:lvl2pPr>
            <a:lvl3pPr marL="685750"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2"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smtClean="0"/>
              <a:t>Click to edit Master text styles</a:t>
            </a:r>
          </a:p>
        </p:txBody>
      </p:sp>
      <p:sp>
        <p:nvSpPr>
          <p:cNvPr id="8"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098510114"/>
      </p:ext>
    </p:extLst>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5FD1339-7EAA-934C-948A-B6F832127B88}" type="slidenum">
              <a:rPr lang="en-US" smtClean="0"/>
              <a:pPr/>
              <a:t>‹#›</a:t>
            </a:fld>
            <a:endParaRPr lang="en-US" dirty="0"/>
          </a:p>
        </p:txBody>
      </p:sp>
    </p:spTree>
    <p:extLst>
      <p:ext uri="{BB962C8B-B14F-4D97-AF65-F5344CB8AC3E}">
        <p14:creationId xmlns:p14="http://schemas.microsoft.com/office/powerpoint/2010/main" val="4058920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itle and Kicker">
    <p:spTree>
      <p:nvGrpSpPr>
        <p:cNvPr id="1" name=""/>
        <p:cNvGrpSpPr/>
        <p:nvPr/>
      </p:nvGrpSpPr>
      <p:grpSpPr>
        <a:xfrm>
          <a:off x="0" y="0"/>
          <a:ext cx="0" cy="0"/>
          <a:chOff x="0" y="0"/>
          <a:chExt cx="0" cy="0"/>
        </a:xfrm>
      </p:grpSpPr>
      <p:sp>
        <p:nvSpPr>
          <p:cNvPr id="15" name="Rectangle 14" descr="Header_Bar_Strip"/>
          <p:cNvSpPr>
            <a:spLocks noChangeArrowheads="1"/>
          </p:cNvSpPr>
          <p:nvPr userDrawn="1"/>
        </p:nvSpPr>
        <p:spPr bwMode="gray">
          <a:xfrm rot="16200000">
            <a:off x="4343406" y="-4343399"/>
            <a:ext cx="457199" cy="9144000"/>
          </a:xfrm>
          <a:prstGeom prst="rect">
            <a:avLst/>
          </a:prstGeom>
          <a:solidFill>
            <a:schemeClr val="tx2"/>
          </a:solidFill>
          <a:ln>
            <a:noFill/>
          </a:ln>
          <a:effectLst>
            <a:outerShdw blurRad="50800" dist="38100" dir="2700000" algn="tl" rotWithShape="0">
              <a:schemeClr val="bg1">
                <a:lumMod val="50000"/>
                <a:alpha val="43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sz="1350" dirty="0"/>
          </a:p>
        </p:txBody>
      </p:sp>
      <p:sp>
        <p:nvSpPr>
          <p:cNvPr id="7" name="Title Placeholder 1"/>
          <p:cNvSpPr>
            <a:spLocks noGrp="1"/>
          </p:cNvSpPr>
          <p:nvPr>
            <p:ph type="title" hasCustomPrompt="1"/>
          </p:nvPr>
        </p:nvSpPr>
        <p:spPr>
          <a:xfrm>
            <a:off x="152400" y="30480"/>
            <a:ext cx="8839200" cy="384048"/>
          </a:xfrm>
          <a:prstGeom prst="rect">
            <a:avLst/>
          </a:prstGeom>
          <a:ln>
            <a:noFill/>
          </a:ln>
        </p:spPr>
        <p:txBody>
          <a:bodyPr vert="horz" lIns="91440" tIns="45720" rIns="91440" bIns="45720" rtlCol="0" anchor="b" anchorCtr="0">
            <a:noAutofit/>
          </a:bodyPr>
          <a:lstStyle>
            <a:lvl1pPr>
              <a:defRPr sz="1440">
                <a:solidFill>
                  <a:schemeClr val="bg1"/>
                </a:solidFill>
                <a:latin typeface="Lubalin Book for IBM"/>
                <a:cs typeface="Lubalin Book for IBM"/>
              </a:defRPr>
            </a:lvl1pPr>
          </a:lstStyle>
          <a:p>
            <a:r>
              <a:rPr lang="en-US" dirty="0"/>
              <a:t>Click to edit slide title (</a:t>
            </a:r>
            <a:r>
              <a:rPr lang="en-US" dirty="0" err="1"/>
              <a:t>Lubalin</a:t>
            </a:r>
            <a:r>
              <a:rPr lang="en-US" dirty="0"/>
              <a:t> 16)</a:t>
            </a:r>
          </a:p>
        </p:txBody>
      </p:sp>
      <p:cxnSp>
        <p:nvCxnSpPr>
          <p:cNvPr id="6" name="Straight Connector 5"/>
          <p:cNvCxnSpPr/>
          <p:nvPr userDrawn="1"/>
        </p:nvCxnSpPr>
        <p:spPr bwMode="auto">
          <a:xfrm>
            <a:off x="0" y="1295400"/>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9" name="Content Placeholder 10"/>
          <p:cNvSpPr>
            <a:spLocks noGrp="1"/>
          </p:cNvSpPr>
          <p:nvPr>
            <p:ph sz="quarter" idx="14" hasCustomPrompt="1"/>
          </p:nvPr>
        </p:nvSpPr>
        <p:spPr>
          <a:xfrm>
            <a:off x="152400" y="457201"/>
            <a:ext cx="8991600" cy="838200"/>
          </a:xfrm>
          <a:prstGeom prst="rect">
            <a:avLst/>
          </a:prstGeom>
          <a:noFill/>
          <a:ln>
            <a:noFill/>
          </a:ln>
        </p:spPr>
        <p:txBody>
          <a:bodyPr lIns="54864" anchor="ctr" anchorCtr="0">
            <a:normAutofit/>
          </a:bodyPr>
          <a:lstStyle>
            <a:lvl1pPr marL="210027" marR="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lang="en-US" sz="1800" b="1" baseline="0" dirty="0" smtClean="0">
                <a:solidFill>
                  <a:schemeClr val="tx1">
                    <a:lumMod val="50000"/>
                    <a:lumOff val="50000"/>
                  </a:schemeClr>
                </a:solidFill>
                <a:latin typeface="HelvNeue Light for IBM"/>
                <a:ea typeface="+mn-ea"/>
                <a:cs typeface="Arial" pitchFamily="34" charset="0"/>
              </a:defRPr>
            </a:lvl1pPr>
          </a:lstStyle>
          <a:p>
            <a:pPr marL="210027" marR="0" lvl="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a:pPr>
            <a:r>
              <a:rPr lang="en-US" dirty="0"/>
              <a:t>Enter slide take away</a:t>
            </a:r>
          </a:p>
        </p:txBody>
      </p:sp>
    </p:spTree>
    <p:extLst>
      <p:ext uri="{BB962C8B-B14F-4D97-AF65-F5344CB8AC3E}">
        <p14:creationId xmlns:p14="http://schemas.microsoft.com/office/powerpoint/2010/main" val="2859766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userDrawn="1"/>
        </p:nvSpPr>
        <p:spPr bwMode="auto">
          <a:xfrm>
            <a:off x="1181100" y="5867400"/>
            <a:ext cx="7348538" cy="646113"/>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JAN is funded by a contract with the </a:t>
            </a:r>
          </a:p>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Office of Disability Employment Policy, U.S. Department of Labor.</a:t>
            </a:r>
          </a:p>
        </p:txBody>
      </p:sp>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9AA3DE78-CBDC-4BE1-BB31-A8BEDEF8BE9B}" type="slidenum">
              <a:rPr lang="en-US" altLang="en-US"/>
              <a:pPr>
                <a:defRPr/>
              </a:pPr>
              <a:t>‹#›</a:t>
            </a:fld>
            <a:endParaRPr lang="en-US" altLang="en-US"/>
          </a:p>
        </p:txBody>
      </p:sp>
    </p:spTree>
    <p:extLst>
      <p:ext uri="{BB962C8B-B14F-4D97-AF65-F5344CB8AC3E}">
        <p14:creationId xmlns:p14="http://schemas.microsoft.com/office/powerpoint/2010/main" val="153119540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4569EC7-1385-4371-AAAD-48013749C3CC}" type="slidenum">
              <a:rPr lang="en-US" altLang="en-US"/>
              <a:pPr>
                <a:defRPr/>
              </a:pPr>
              <a:t>‹#›</a:t>
            </a:fld>
            <a:endParaRPr lang="en-US" altLang="en-US"/>
          </a:p>
        </p:txBody>
      </p:sp>
    </p:spTree>
    <p:extLst>
      <p:ext uri="{BB962C8B-B14F-4D97-AF65-F5344CB8AC3E}">
        <p14:creationId xmlns:p14="http://schemas.microsoft.com/office/powerpoint/2010/main" val="446974575"/>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18134"/>
      </p:ext>
    </p:extLst>
  </p:cSld>
  <p:clrMapOvr>
    <a:masterClrMapping/>
  </p:clrMapOvr>
  <p:transition spd="slow">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Rectangle 2"/>
          <p:cNvSpPr/>
          <p:nvPr userDrawn="1"/>
        </p:nvSpPr>
        <p:spPr>
          <a:xfrm>
            <a:off x="841375" y="129857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76F91AB5-5AF3-4D4B-8A52-005295621844}" type="slidenum">
              <a:rPr lang="en-US" altLang="en-US"/>
              <a:pPr>
                <a:defRPr/>
              </a:pPr>
              <a:t>‹#›</a:t>
            </a:fld>
            <a:endParaRPr lang="en-US" altLang="en-US"/>
          </a:p>
        </p:txBody>
      </p:sp>
    </p:spTree>
    <p:extLst>
      <p:ext uri="{BB962C8B-B14F-4D97-AF65-F5344CB8AC3E}">
        <p14:creationId xmlns:p14="http://schemas.microsoft.com/office/powerpoint/2010/main" val="523126073"/>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96DB"/>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3C323863-7C8D-4303-A88E-51D40999AD3A}" type="slidenum">
              <a:rPr lang="en-US" altLang="en-US"/>
              <a:pPr>
                <a:defRPr/>
              </a:pPr>
              <a:t>‹#›</a:t>
            </a:fld>
            <a:endParaRPr lang="en-US" altLang="en-US"/>
          </a:p>
        </p:txBody>
      </p:sp>
    </p:spTree>
    <p:extLst>
      <p:ext uri="{BB962C8B-B14F-4D97-AF65-F5344CB8AC3E}">
        <p14:creationId xmlns:p14="http://schemas.microsoft.com/office/powerpoint/2010/main" val="3899466858"/>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941ABA51-3550-401F-8C33-006A0F0CCF3F}" type="slidenum">
              <a:rPr lang="en-US" altLang="en-US"/>
              <a:pPr>
                <a:defRPr/>
              </a:pPr>
              <a:t>‹#›</a:t>
            </a:fld>
            <a:endParaRPr lang="en-US" altLang="en-US"/>
          </a:p>
        </p:txBody>
      </p:sp>
    </p:spTree>
    <p:extLst>
      <p:ext uri="{BB962C8B-B14F-4D97-AF65-F5344CB8AC3E}">
        <p14:creationId xmlns:p14="http://schemas.microsoft.com/office/powerpoint/2010/main" val="2315052808"/>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8CBAA883-048E-4C93-B356-0FCA9F6B989A}" type="slidenum">
              <a:rPr lang="en-US"/>
              <a:pPr>
                <a:defRPr/>
              </a:pPr>
              <a:t>‹#›</a:t>
            </a:fld>
            <a:endParaRPr lang="en-US" dirty="0"/>
          </a:p>
        </p:txBody>
      </p:sp>
    </p:spTree>
    <p:extLst>
      <p:ext uri="{BB962C8B-B14F-4D97-AF65-F5344CB8AC3E}">
        <p14:creationId xmlns:p14="http://schemas.microsoft.com/office/powerpoint/2010/main" val="3160815897"/>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79E662D-D445-4527-9522-C3EF1F6680EE}" type="slidenum">
              <a:rPr lang="en-US"/>
              <a:pPr>
                <a:defRPr/>
              </a:pPr>
              <a:t>‹#›</a:t>
            </a:fld>
            <a:endParaRPr lang="en-US" dirty="0"/>
          </a:p>
        </p:txBody>
      </p:sp>
    </p:spTree>
    <p:extLst>
      <p:ext uri="{BB962C8B-B14F-4D97-AF65-F5344CB8AC3E}">
        <p14:creationId xmlns:p14="http://schemas.microsoft.com/office/powerpoint/2010/main" val="2309298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5E355D90-7EC9-490C-A938-DDF28E6D53F1}" type="slidenum">
              <a:rPr lang="en-US" altLang="en-US"/>
              <a:pPr>
                <a:defRPr/>
              </a:pPr>
              <a:t>‹#›</a:t>
            </a:fld>
            <a:endParaRPr lang="en-US" altLang="en-US"/>
          </a:p>
        </p:txBody>
      </p:sp>
    </p:spTree>
    <p:extLst>
      <p:ext uri="{BB962C8B-B14F-4D97-AF65-F5344CB8AC3E}">
        <p14:creationId xmlns:p14="http://schemas.microsoft.com/office/powerpoint/2010/main" val="705476506"/>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96DB"/>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a typeface="+mn-ea"/>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79D37CD-2012-4E34-9792-0B94A8E985F2}"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3958894"/>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820399D6-40C9-493A-A99C-48C068FBF93B}"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655459"/>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0F13A2C-FCFD-4526-8C04-6CD036B47D25}" type="slidenum">
              <a:rPr lang="en-US"/>
              <a:pPr>
                <a:defRPr/>
              </a:pPr>
              <a:t>‹#›</a:t>
            </a:fld>
            <a:endParaRPr lang="en-US" dirty="0"/>
          </a:p>
        </p:txBody>
      </p:sp>
    </p:spTree>
    <p:extLst>
      <p:ext uri="{BB962C8B-B14F-4D97-AF65-F5344CB8AC3E}">
        <p14:creationId xmlns:p14="http://schemas.microsoft.com/office/powerpoint/2010/main" val="3634643872"/>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70BDC09-1DFB-46A6-88F6-FFADEBD49404}" type="slidenum">
              <a:rPr lang="en-US"/>
              <a:pPr>
                <a:defRPr/>
              </a:pPr>
              <a:t>‹#›</a:t>
            </a:fld>
            <a:endParaRPr lang="en-US" dirty="0"/>
          </a:p>
        </p:txBody>
      </p:sp>
    </p:spTree>
    <p:extLst>
      <p:ext uri="{BB962C8B-B14F-4D97-AF65-F5344CB8AC3E}">
        <p14:creationId xmlns:p14="http://schemas.microsoft.com/office/powerpoint/2010/main" val="321834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913DD1E-A410-46F2-BB2C-C78A68D3BEE1}"/>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286"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1913DD1E-A410-46F2-BB2C-C78A68D3BEE1}"/>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74CC4F4-257D-4EAB-95C4-C523C9D19B5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438084" y="1931542"/>
            <a:ext cx="3705916" cy="4926458"/>
          </a:xfrm>
          <a:prstGeom prst="rect">
            <a:avLst/>
          </a:prstGeom>
        </p:spPr>
      </p:pic>
      <p:sp>
        <p:nvSpPr>
          <p:cNvPr id="12" name="Text Placeholder 11">
            <a:extLst>
              <a:ext uri="{FF2B5EF4-FFF2-40B4-BE49-F238E27FC236}">
                <a16:creationId xmlns:a16="http://schemas.microsoft.com/office/drawing/2014/main" id="{42ABD46B-7A0C-49CE-B8FA-9E99D0874DAD}"/>
              </a:ext>
            </a:extLst>
          </p:cNvPr>
          <p:cNvSpPr>
            <a:spLocks noGrp="1"/>
          </p:cNvSpPr>
          <p:nvPr>
            <p:ph type="body" sz="quarter" idx="10" hasCustomPrompt="1"/>
          </p:nvPr>
        </p:nvSpPr>
        <p:spPr>
          <a:xfrm>
            <a:off x="465037" y="3002663"/>
            <a:ext cx="5515139" cy="627506"/>
          </a:xfrm>
        </p:spPr>
        <p:txBody>
          <a:bodyPr>
            <a:noAutofit/>
          </a:bodyPr>
          <a:lstStyle>
            <a:lvl1pPr marL="0" marR="0" indent="0" algn="l" defTabSz="685800" rtl="0" eaLnBrk="0" fontAlgn="base" latinLnBrk="0" hangingPunct="0">
              <a:lnSpc>
                <a:spcPct val="90000"/>
              </a:lnSpc>
              <a:spcBef>
                <a:spcPct val="0"/>
              </a:spcBef>
              <a:spcAft>
                <a:spcPts val="450"/>
              </a:spcAft>
              <a:buClrTx/>
              <a:buSzTx/>
              <a:buFontTx/>
              <a:buNone/>
              <a:tabLst/>
              <a:defRPr sz="30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The Title of the Presentation</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0" name="TextBox 9">
            <a:extLst>
              <a:ext uri="{FF2B5EF4-FFF2-40B4-BE49-F238E27FC236}">
                <a16:creationId xmlns:a16="http://schemas.microsoft.com/office/drawing/2014/main" id="{4F375CA5-DF4C-43D0-994D-1436DCD65E05}"/>
              </a:ext>
            </a:extLst>
          </p:cNvPr>
          <p:cNvSpPr txBox="1"/>
          <p:nvPr/>
        </p:nvSpPr>
        <p:spPr>
          <a:xfrm>
            <a:off x="465038" y="761991"/>
            <a:ext cx="3464353" cy="900246"/>
          </a:xfrm>
          <a:prstGeom prst="rect">
            <a:avLst/>
          </a:prstGeom>
          <a:noFill/>
        </p:spPr>
        <p:txBody>
          <a:bodyPr wrap="square" rtlCol="0">
            <a:spAutoFit/>
          </a:bodyPr>
          <a:lstStyle/>
          <a:p>
            <a:r>
              <a:rPr lang="en-US" sz="3750" spc="23" dirty="0">
                <a:latin typeface="Helvetica Neue Thin" charset="0"/>
                <a:ea typeface="Helvetica Neue Thin" charset="0"/>
                <a:cs typeface="Helvetica Neue Thin" charset="0"/>
              </a:rPr>
              <a:t>IBM </a:t>
            </a:r>
            <a:r>
              <a:rPr lang="en-US" sz="3750" b="1" spc="23" dirty="0">
                <a:latin typeface="Helvetica Neue Thin" charset="0"/>
                <a:ea typeface="Helvetica Neue Thin" charset="0"/>
                <a:cs typeface="Helvetica Neue Thin" charset="0"/>
              </a:rPr>
              <a:t>Research</a:t>
            </a:r>
          </a:p>
          <a:p>
            <a:r>
              <a:rPr lang="en-US" sz="1500" spc="23" dirty="0">
                <a:latin typeface="Helvetica Neue Thin" charset="0"/>
                <a:ea typeface="Helvetica Neue Thin" charset="0"/>
                <a:cs typeface="Helvetica Neue Thin" charset="0"/>
              </a:rPr>
              <a:t>STRATEGIC BUSINESS INSIGHTS</a:t>
            </a:r>
          </a:p>
        </p:txBody>
      </p:sp>
      <p:sp>
        <p:nvSpPr>
          <p:cNvPr id="13" name="Text Placeholder 11">
            <a:extLst>
              <a:ext uri="{FF2B5EF4-FFF2-40B4-BE49-F238E27FC236}">
                <a16:creationId xmlns:a16="http://schemas.microsoft.com/office/drawing/2014/main" id="{81D14348-D419-40A0-B54E-36A38D17A69B}"/>
              </a:ext>
            </a:extLst>
          </p:cNvPr>
          <p:cNvSpPr>
            <a:spLocks noGrp="1"/>
          </p:cNvSpPr>
          <p:nvPr>
            <p:ph type="body" sz="quarter" idx="11" hasCustomPrompt="1"/>
          </p:nvPr>
        </p:nvSpPr>
        <p:spPr>
          <a:xfrm>
            <a:off x="465037" y="3630169"/>
            <a:ext cx="5515139" cy="1392557"/>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Helvetica Neue Light" charset="0"/>
                <a:ea typeface="Helvetica Neue Light" charset="0"/>
                <a:cs typeface="Helvetica Neue Light" charset="0"/>
              </a:rPr>
              <a:t>THE SUBTITLE IS WRITTEN HERE</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4" name="Text Placeholder 11">
            <a:extLst>
              <a:ext uri="{FF2B5EF4-FFF2-40B4-BE49-F238E27FC236}">
                <a16:creationId xmlns:a16="http://schemas.microsoft.com/office/drawing/2014/main" id="{3CFD3C5D-1F9E-41C0-8B4A-138A58C67AC6}"/>
              </a:ext>
            </a:extLst>
          </p:cNvPr>
          <p:cNvSpPr>
            <a:spLocks noGrp="1"/>
          </p:cNvSpPr>
          <p:nvPr>
            <p:ph type="body" sz="quarter" idx="12" hasCustomPrompt="1"/>
          </p:nvPr>
        </p:nvSpPr>
        <p:spPr>
          <a:xfrm>
            <a:off x="465037" y="5041012"/>
            <a:ext cx="5515139" cy="382714"/>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November 15, 2017</a:t>
            </a:r>
          </a:p>
        </p:txBody>
      </p:sp>
      <p:sp>
        <p:nvSpPr>
          <p:cNvPr id="15" name="Text Placeholder 11">
            <a:extLst>
              <a:ext uri="{FF2B5EF4-FFF2-40B4-BE49-F238E27FC236}">
                <a16:creationId xmlns:a16="http://schemas.microsoft.com/office/drawing/2014/main" id="{56E58A22-8438-4164-80B0-FAFD15F33C33}"/>
              </a:ext>
            </a:extLst>
          </p:cNvPr>
          <p:cNvSpPr>
            <a:spLocks noGrp="1"/>
          </p:cNvSpPr>
          <p:nvPr>
            <p:ph type="body" sz="quarter" idx="13" hasCustomPrompt="1"/>
          </p:nvPr>
        </p:nvSpPr>
        <p:spPr>
          <a:xfrm>
            <a:off x="465037" y="5423727"/>
            <a:ext cx="5515139" cy="419289"/>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By First Last Name (optional)</a:t>
            </a:r>
          </a:p>
        </p:txBody>
      </p:sp>
    </p:spTree>
    <p:extLst>
      <p:ext uri="{BB962C8B-B14F-4D97-AF65-F5344CB8AC3E}">
        <p14:creationId xmlns:p14="http://schemas.microsoft.com/office/powerpoint/2010/main" val="195289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ne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FDAE4F-4373-4743-8046-36D5C49B9C5C}"/>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310"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F1FDAE4F-4373-4743-8046-36D5C49B9C5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21A5F447-8679-41B6-8CE0-40D629270D4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367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1.bin"/><Relationship Id="rId5" Type="http://schemas.openxmlformats.org/officeDocument/2006/relationships/slideLayout" Target="../slideLayouts/slideLayout12.xml"/><Relationship Id="rId10" Type="http://schemas.openxmlformats.org/officeDocument/2006/relationships/tags" Target="../tags/tag2.xml"/><Relationship Id="rId4" Type="http://schemas.openxmlformats.org/officeDocument/2006/relationships/slideLayout" Target="../slideLayouts/slideLayout11.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3.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jpeg"/><Relationship Id="rId5" Type="http://schemas.openxmlformats.org/officeDocument/2006/relationships/slideLayout" Target="../slideLayouts/slideLayout32.xml"/><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250DF44-810A-43EB-9919-D13EEAAE7EFD}"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a typeface="+mn-ea"/>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869353713"/>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63" r:id="rId3"/>
    <p:sldLayoutId id="2147483660" r:id="rId4"/>
    <p:sldLayoutId id="2147483661" r:id="rId5"/>
    <p:sldLayoutId id="2147483687" r:id="rId6"/>
    <p:sldLayoutId id="2147483688" r:id="rId7"/>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EB10110-0EE6-4859-BB30-57A1A9EF32A1}"/>
              </a:ext>
            </a:extLst>
          </p:cNvPr>
          <p:cNvGraphicFramePr>
            <a:graphicFrameLocks noChangeAspect="1"/>
          </p:cNvGraphicFramePr>
          <p:nvPr>
            <p:custDataLst>
              <p:tags r:id="rId10"/>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262" name="think-cell Slide" r:id="rId11" imgW="425" imgH="424" progId="TCLayout.ActiveDocument.1">
                  <p:embed/>
                </p:oleObj>
              </mc:Choice>
              <mc:Fallback>
                <p:oleObj name="think-cell Slide" r:id="rId11" imgW="425" imgH="424" progId="TCLayout.ActiveDocument.1">
                  <p:embed/>
                  <p:pic>
                    <p:nvPicPr>
                      <p:cNvPr id="15" name="Object 14" hidden="1">
                        <a:extLst>
                          <a:ext uri="{FF2B5EF4-FFF2-40B4-BE49-F238E27FC236}">
                            <a16:creationId xmlns:a16="http://schemas.microsoft.com/office/drawing/2014/main" id="{1EB10110-0EE6-4859-BB30-57A1A9EF32A1}"/>
                          </a:ext>
                        </a:extLst>
                      </p:cNvPr>
                      <p:cNvPicPr/>
                      <p:nvPr/>
                    </p:nvPicPr>
                    <p:blipFill>
                      <a:blip r:embed="rId12"/>
                      <a:stretch>
                        <a:fillRect/>
                      </a:stretch>
                    </p:blipFill>
                    <p:spPr>
                      <a:xfrm>
                        <a:off x="1192" y="1589"/>
                        <a:ext cx="1190" cy="1587"/>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BF44A538-0126-40D1-AEB5-4FD5327C3378}"/>
              </a:ext>
            </a:extLst>
          </p:cNvPr>
          <p:cNvCxnSpPr>
            <a:cxnSpLocks/>
          </p:cNvCxnSpPr>
          <p:nvPr/>
        </p:nvCxnSpPr>
        <p:spPr>
          <a:xfrm>
            <a:off x="0" y="990600"/>
            <a:ext cx="9144000"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11" name="Title Placeholder 10">
            <a:extLst>
              <a:ext uri="{FF2B5EF4-FFF2-40B4-BE49-F238E27FC236}">
                <a16:creationId xmlns:a16="http://schemas.microsoft.com/office/drawing/2014/main" id="{0BCDC7E3-C6CD-4940-B8DF-7A8ACFA52467}"/>
              </a:ext>
            </a:extLst>
          </p:cNvPr>
          <p:cNvSpPr>
            <a:spLocks noGrp="1"/>
          </p:cNvSpPr>
          <p:nvPr>
            <p:ph type="title"/>
          </p:nvPr>
        </p:nvSpPr>
        <p:spPr>
          <a:xfrm>
            <a:off x="457201" y="1330"/>
            <a:ext cx="7419568" cy="893406"/>
          </a:xfrm>
          <a:prstGeom prst="rect">
            <a:avLst/>
          </a:prstGeom>
        </p:spPr>
        <p:txBody>
          <a:bodyPr vert="horz" lIns="91440" tIns="45720" rIns="91440" bIns="45720" rtlCol="0" anchor="b">
            <a:normAutofit/>
          </a:bodyPr>
          <a:lstStyle/>
          <a:p>
            <a:pPr fontAlgn="auto">
              <a:spcAft>
                <a:spcPts val="0"/>
              </a:spcAft>
            </a:pPr>
            <a:r>
              <a:rPr lang="en-US" dirty="0"/>
              <a:t>Edit Master text styles</a:t>
            </a:r>
          </a:p>
        </p:txBody>
      </p:sp>
      <p:sp>
        <p:nvSpPr>
          <p:cNvPr id="13" name="Rectangle 12">
            <a:extLst>
              <a:ext uri="{FF2B5EF4-FFF2-40B4-BE49-F238E27FC236}">
                <a16:creationId xmlns:a16="http://schemas.microsoft.com/office/drawing/2014/main" id="{A9BB9746-C15F-4FB7-B756-AF2C2AC5DB1C}"/>
              </a:ext>
            </a:extLst>
          </p:cNvPr>
          <p:cNvSpPr/>
          <p:nvPr/>
        </p:nvSpPr>
        <p:spPr>
          <a:xfrm>
            <a:off x="7876769" y="0"/>
            <a:ext cx="1277162" cy="354392"/>
          </a:xfrm>
          <a:prstGeom prst="rect">
            <a:avLst/>
          </a:prstGeom>
          <a:noFill/>
        </p:spPr>
        <p:txBody>
          <a:bodyPr wrap="square" lIns="68580" tIns="34290" rIns="68580" bIns="34290">
            <a:spAutoFit/>
          </a:bodyPr>
          <a:lstStyle/>
          <a:p>
            <a:r>
              <a:rPr lang="en-US" sz="1350" spc="23" dirty="0">
                <a:latin typeface="Helvetica Neue Thin" charset="0"/>
                <a:ea typeface="Helvetica Neue Thin" charset="0"/>
                <a:cs typeface="Helvetica Neue Thin" charset="0"/>
              </a:rPr>
              <a:t>IBM Research</a:t>
            </a:r>
          </a:p>
          <a:p>
            <a:endParaRPr lang="en-US" sz="503" spc="23" dirty="0">
              <a:latin typeface="Helvetica Neue Thin" charset="0"/>
              <a:ea typeface="Helvetica Neue Thin" charset="0"/>
              <a:cs typeface="Helvetica Neue Thin" charset="0"/>
            </a:endParaRPr>
          </a:p>
        </p:txBody>
      </p:sp>
      <p:sp>
        <p:nvSpPr>
          <p:cNvPr id="14" name="Rectangle 12">
            <a:extLst>
              <a:ext uri="{FF2B5EF4-FFF2-40B4-BE49-F238E27FC236}">
                <a16:creationId xmlns:a16="http://schemas.microsoft.com/office/drawing/2014/main" id="{41BF5285-63BF-4AAD-A5E2-8B6CC6EA6D73}"/>
              </a:ext>
            </a:extLst>
          </p:cNvPr>
          <p:cNvSpPr>
            <a:spLocks noChangeArrowheads="1"/>
          </p:cNvSpPr>
          <p:nvPr/>
        </p:nvSpPr>
        <p:spPr bwMode="auto">
          <a:xfrm>
            <a:off x="628650" y="6615574"/>
            <a:ext cx="7886700" cy="17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600" dirty="0">
                <a:solidFill>
                  <a:srgbClr val="000000"/>
                </a:solidFill>
                <a:latin typeface="Arial" pitchFamily="34" charset="0"/>
                <a:ea typeface="宋体"/>
              </a:rPr>
              <a:t>IBM Research -   IBM Confidential   -                                                                        </a:t>
            </a:r>
            <a:fld id="{B08CA369-0877-490A-A0DF-46E0487DB463}" type="datetime1">
              <a:rPr lang="en-US" altLang="zh-CN" sz="600" smtClean="0">
                <a:solidFill>
                  <a:srgbClr val="000000"/>
                </a:solidFill>
                <a:latin typeface="Arial" pitchFamily="34" charset="0"/>
                <a:ea typeface="宋体"/>
              </a:rPr>
              <a:pPr eaLnBrk="1" hangingPunct="1">
                <a:defRPr/>
              </a:pPr>
              <a:t>3/6/2019</a:t>
            </a:fld>
            <a:r>
              <a:rPr lang="en-US" altLang="zh-CN" sz="600" dirty="0">
                <a:solidFill>
                  <a:srgbClr val="000000"/>
                </a:solidFill>
                <a:latin typeface="Arial" pitchFamily="34" charset="0"/>
                <a:ea typeface="宋体"/>
              </a:rPr>
              <a:t>                                                                                                                                </a:t>
            </a:r>
            <a:r>
              <a:rPr lang="en-US" altLang="en-US" sz="600" dirty="0">
                <a:solidFill>
                  <a:srgbClr val="000000"/>
                </a:solidFill>
                <a:latin typeface="Arial" pitchFamily="34" charset="0"/>
                <a:ea typeface="MS PGothic" pitchFamily="34" charset="-128"/>
              </a:rPr>
              <a:t>© 2017</a:t>
            </a:r>
            <a:r>
              <a:rPr lang="en-US" altLang="en-US" sz="600" baseline="0" dirty="0">
                <a:solidFill>
                  <a:srgbClr val="000000"/>
                </a:solidFill>
                <a:latin typeface="Arial" pitchFamily="34" charset="0"/>
                <a:ea typeface="MS PGothic" pitchFamily="34" charset="-128"/>
              </a:rPr>
              <a:t> I</a:t>
            </a:r>
            <a:r>
              <a:rPr lang="en-US" altLang="en-US" sz="600" dirty="0">
                <a:solidFill>
                  <a:srgbClr val="000000"/>
                </a:solidFill>
                <a:latin typeface="Arial" pitchFamily="34" charset="0"/>
                <a:ea typeface="MS PGothic" pitchFamily="34" charset="-128"/>
              </a:rPr>
              <a:t>BM Corporation           </a:t>
            </a:r>
            <a:fld id="{9950837B-4A49-4C75-8681-E3179A1E4666}" type="slidenum">
              <a:rPr lang="en-US" altLang="en-US" sz="600" smtClean="0">
                <a:solidFill>
                  <a:srgbClr val="000000"/>
                </a:solidFill>
                <a:latin typeface="Arial" pitchFamily="34" charset="0"/>
                <a:ea typeface="MS PGothic" pitchFamily="34" charset="-128"/>
              </a:rPr>
              <a:pPr eaLnBrk="1" hangingPunct="1">
                <a:defRPr/>
              </a:pPr>
              <a:t>‹#›</a:t>
            </a:fld>
            <a:r>
              <a:rPr lang="en-US" altLang="en-US" sz="600" dirty="0">
                <a:solidFill>
                  <a:srgbClr val="000000"/>
                </a:solidFill>
                <a:latin typeface="Arial" pitchFamily="34" charset="0"/>
                <a:ea typeface="MS PGothic" pitchFamily="34" charset="-128"/>
              </a:rPr>
              <a:t>   </a:t>
            </a:r>
          </a:p>
          <a:p>
            <a:pPr eaLnBrk="1" fontAlgn="auto" hangingPunct="1">
              <a:spcBef>
                <a:spcPts val="0"/>
              </a:spcBef>
              <a:spcAft>
                <a:spcPts val="0"/>
              </a:spcAft>
              <a:defRPr/>
            </a:pPr>
            <a:endParaRPr lang="en-US" altLang="en-US" sz="600" dirty="0">
              <a:solidFill>
                <a:srgbClr val="000000"/>
              </a:solidFill>
              <a:latin typeface="Arial" pitchFamily="34" charset="0"/>
              <a:ea typeface="SimSun" pitchFamily="2" charset="-122"/>
            </a:endParaRPr>
          </a:p>
        </p:txBody>
      </p:sp>
      <p:sp>
        <p:nvSpPr>
          <p:cNvPr id="16" name="Text Placeholder 15">
            <a:extLst>
              <a:ext uri="{FF2B5EF4-FFF2-40B4-BE49-F238E27FC236}">
                <a16:creationId xmlns:a16="http://schemas.microsoft.com/office/drawing/2014/main" id="{2320341F-15D5-483D-90AD-AE931CF15E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7721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l" defTabSz="685800" rtl="0" eaLnBrk="1" fontAlgn="auto" latinLnBrk="0" hangingPunct="1">
        <a:lnSpc>
          <a:spcPct val="90000"/>
        </a:lnSpc>
        <a:spcBef>
          <a:spcPct val="0"/>
        </a:spcBef>
        <a:spcAft>
          <a:spcPts val="0"/>
        </a:spcAft>
        <a:buNone/>
        <a:defRPr lang="en-US" sz="2100" kern="1200" dirty="0">
          <a:solidFill>
            <a:srgbClr val="00B050"/>
          </a:solidFill>
          <a:latin typeface="Arial" panose="020B0604020202020204" pitchFamily="34" charset="0"/>
          <a:ea typeface="+mn-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0"/>
          <p:cNvSpPr txBox="1">
            <a:spLocks noChangeArrowheads="1"/>
          </p:cNvSpPr>
          <p:nvPr userDrawn="1"/>
        </p:nvSpPr>
        <p:spPr bwMode="auto">
          <a:xfrm>
            <a:off x="7702154" y="6570664"/>
            <a:ext cx="1326356" cy="1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rgbClr val="000000"/>
                </a:solidFill>
                <a:latin typeface="Gill Sans" pitchFamily="34" charset="0"/>
                <a:ea typeface="ヒラギノ角ゴ ProN W3"/>
                <a:cs typeface="ヒラギノ角ゴ ProN W3"/>
                <a:sym typeface="Gill Sans" pitchFamily="34" charset="0"/>
              </a:defRPr>
            </a:lvl1pPr>
            <a:lvl2pPr marL="742950" indent="-285750">
              <a:defRPr sz="3600" b="1">
                <a:solidFill>
                  <a:srgbClr val="000000"/>
                </a:solidFill>
                <a:latin typeface="Gill Sans" pitchFamily="34" charset="0"/>
                <a:ea typeface="ヒラギノ角ゴ ProN W3"/>
                <a:cs typeface="ヒラギノ角ゴ ProN W3"/>
                <a:sym typeface="Gill Sans" pitchFamily="34" charset="0"/>
              </a:defRPr>
            </a:lvl2pPr>
            <a:lvl3pPr marL="1143000" indent="-228600">
              <a:defRPr sz="3600" b="1">
                <a:solidFill>
                  <a:srgbClr val="000000"/>
                </a:solidFill>
                <a:latin typeface="Gill Sans" pitchFamily="34" charset="0"/>
                <a:ea typeface="ヒラギノ角ゴ ProN W3"/>
                <a:cs typeface="ヒラギノ角ゴ ProN W3"/>
                <a:sym typeface="Gill Sans" pitchFamily="34" charset="0"/>
              </a:defRPr>
            </a:lvl3pPr>
            <a:lvl4pPr marL="1600200" indent="-228600">
              <a:defRPr sz="3600" b="1">
                <a:solidFill>
                  <a:srgbClr val="000000"/>
                </a:solidFill>
                <a:latin typeface="Gill Sans" pitchFamily="34" charset="0"/>
                <a:ea typeface="ヒラギノ角ゴ ProN W3"/>
                <a:cs typeface="ヒラギノ角ゴ ProN W3"/>
                <a:sym typeface="Gill Sans" pitchFamily="34" charset="0"/>
              </a:defRPr>
            </a:lvl4pPr>
            <a:lvl5pPr marL="2057400" indent="-228600">
              <a:defRPr sz="3600" b="1">
                <a:solidFill>
                  <a:srgbClr val="000000"/>
                </a:solidFill>
                <a:latin typeface="Gill Sans" pitchFamily="34" charset="0"/>
                <a:ea typeface="ヒラギノ角ゴ ProN W3"/>
                <a:cs typeface="ヒラギノ角ゴ ProN W3"/>
                <a:sym typeface="Gill Sans" pitchFamily="34" charset="0"/>
              </a:defRPr>
            </a:lvl5pPr>
            <a:lvl6pPr marL="25146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6pPr>
            <a:lvl7pPr marL="29718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7pPr>
            <a:lvl8pPr marL="34290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8pPr>
            <a:lvl9pPr marL="38862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9pPr>
          </a:lstStyle>
          <a:p>
            <a:pPr algn="r" eaLnBrk="1" fontAlgn="auto" hangingPunct="1">
              <a:spcBef>
                <a:spcPts val="0"/>
              </a:spcBef>
              <a:spcAft>
                <a:spcPts val="0"/>
              </a:spcAft>
              <a:defRPr/>
            </a:pPr>
            <a:r>
              <a:rPr lang="en-GB" altLang="en-US" sz="506" b="0" dirty="0" smtClean="0">
                <a:solidFill>
                  <a:schemeClr val="tx1"/>
                </a:solidFill>
                <a:latin typeface="HelveticaNeueLT Pro 45 Lt" panose="020B0403020202020204" pitchFamily="34" charset="0"/>
              </a:rPr>
              <a:t>© Copyright IBM Corporation 2018</a:t>
            </a:r>
          </a:p>
        </p:txBody>
      </p:sp>
      <p:pic>
        <p:nvPicPr>
          <p:cNvPr id="11" name="Picture 10" descr="IBM_logo_black" title="IBM logo Black"/>
          <p:cNvPicPr>
            <a:picLocks noChangeAspect="1" noChangeArrowheads="1"/>
          </p:cNvPicPr>
          <p:nvPr userDrawn="1"/>
        </p:nvPicPr>
        <p:blipFill>
          <a:blip r:embed="rId15"/>
          <a:srcRect/>
          <a:stretch>
            <a:fillRect/>
          </a:stretch>
        </p:blipFill>
        <p:spPr bwMode="auto">
          <a:xfrm>
            <a:off x="8468916" y="144463"/>
            <a:ext cx="514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1" title="separation line"/>
          <p:cNvSpPr>
            <a:spLocks noChangeShapeType="1"/>
          </p:cNvSpPr>
          <p:nvPr userDrawn="1"/>
        </p:nvSpPr>
        <p:spPr bwMode="auto">
          <a:xfrm>
            <a:off x="157163" y="555625"/>
            <a:ext cx="8871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1013">
              <a:latin typeface="Gill Sans" pitchFamily="34" charset="0"/>
              <a:sym typeface="Gill Sans" pitchFamily="34" charset="0"/>
            </a:endParaRPr>
          </a:p>
        </p:txBody>
      </p:sp>
      <p:sp>
        <p:nvSpPr>
          <p:cNvPr id="14" name="Shape 15"/>
          <p:cNvSpPr>
            <a:spLocks noGrp="1"/>
          </p:cNvSpPr>
          <p:nvPr userDrawn="1">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
        <p:nvSpPr>
          <p:cNvPr id="2" name="TextBox 1"/>
          <p:cNvSpPr txBox="1"/>
          <p:nvPr userDrawn="1"/>
        </p:nvSpPr>
        <p:spPr>
          <a:xfrm>
            <a:off x="157163" y="155515"/>
            <a:ext cx="1576072"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IBM Accessibility Research</a:t>
            </a:r>
          </a:p>
        </p:txBody>
      </p:sp>
    </p:spTree>
    <p:extLst>
      <p:ext uri="{BB962C8B-B14F-4D97-AF65-F5344CB8AC3E}">
        <p14:creationId xmlns:p14="http://schemas.microsoft.com/office/powerpoint/2010/main" val="6202420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4"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0260" indent="-17026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160" indent="-17026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6060" indent="-17026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9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8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03"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543B5E6B-2ADF-48A7-9646-3164FB5ADBF7}"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6152" name="Picture 20" descr="odeplogo2.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7429791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askjan.org/media/eaps/interactiveprocessEAP.doc"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hyperlink" Target="http://www.rod-group.com/content/rod-research/edit-research-2016-annual-report-global-economics-disability" TargetMode="External"/><Relationship Id="rId4" Type="http://schemas.openxmlformats.org/officeDocument/2006/relationships/hyperlink" Target="https://www.worldbank.org/en/topic/disability"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https://www.w3.org/WAI/business-case/"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276600" y="2611438"/>
            <a:ext cx="5483225" cy="3032125"/>
          </a:xfrm>
          <a:noFill/>
          <a:extLst>
            <a:ext uri="{909E8E84-426E-40dd-AFC4-6F175D3DCCD1}"/>
          </a:extLst>
        </p:spPr>
        <p:txBody>
          <a:bodyPr>
            <a:normAutofit lnSpcReduction="10000"/>
          </a:bodyPr>
          <a:lstStyle/>
          <a:p>
            <a:pPr>
              <a:lnSpc>
                <a:spcPct val="110000"/>
              </a:lnSpc>
              <a:spcBef>
                <a:spcPct val="0"/>
              </a:spcBef>
              <a:buFont typeface="Wingdings" charset="0"/>
              <a:buNone/>
              <a:defRPr/>
            </a:pPr>
            <a:r>
              <a:rPr lang="en-US" altLang="en-US" dirty="0"/>
              <a:t>Techniques, Tools, and Technologies for Creating Inclusive Workplaces</a:t>
            </a:r>
          </a:p>
          <a:p>
            <a:pPr>
              <a:lnSpc>
                <a:spcPct val="110000"/>
              </a:lnSpc>
              <a:spcBef>
                <a:spcPct val="0"/>
              </a:spcBef>
              <a:buFont typeface="Wingdings" charset="0"/>
              <a:buNone/>
              <a:defRPr/>
            </a:pPr>
            <a:endParaRPr lang="en-US" altLang="en-US" b="0" dirty="0"/>
          </a:p>
          <a:p>
            <a:pPr>
              <a:lnSpc>
                <a:spcPct val="110000"/>
              </a:lnSpc>
              <a:spcBef>
                <a:spcPct val="0"/>
              </a:spcBef>
              <a:buFont typeface="Wingdings" charset="0"/>
              <a:buNone/>
              <a:defRPr/>
            </a:pPr>
            <a:r>
              <a:rPr lang="en-US" altLang="en-US" sz="1800" dirty="0"/>
              <a:t>Lou Orslene, JAN Co-Director</a:t>
            </a:r>
          </a:p>
          <a:p>
            <a:pPr>
              <a:lnSpc>
                <a:spcPct val="110000"/>
              </a:lnSpc>
              <a:spcBef>
                <a:spcPct val="0"/>
              </a:spcBef>
              <a:buFont typeface="Wingdings" charset="0"/>
              <a:buNone/>
              <a:defRPr/>
            </a:pPr>
            <a:r>
              <a:rPr lang="en-US" altLang="en-US" sz="1800" dirty="0"/>
              <a:t>Orslene@jan.wvu.edu</a:t>
            </a:r>
          </a:p>
          <a:p>
            <a:pPr>
              <a:lnSpc>
                <a:spcPct val="110000"/>
              </a:lnSpc>
              <a:spcBef>
                <a:spcPct val="0"/>
              </a:spcBef>
              <a:buFont typeface="Wingdings" charset="0"/>
              <a:buNone/>
              <a:defRPr/>
            </a:pPr>
            <a:r>
              <a:rPr lang="en-US" altLang="en-US" sz="1800" dirty="0"/>
              <a:t> </a:t>
            </a:r>
          </a:p>
          <a:p>
            <a:pPr>
              <a:lnSpc>
                <a:spcPct val="110000"/>
              </a:lnSpc>
              <a:spcBef>
                <a:spcPct val="0"/>
              </a:spcBef>
              <a:defRPr/>
            </a:pPr>
            <a:r>
              <a:rPr lang="en-US" sz="1800" dirty="0"/>
              <a:t>March 2019</a:t>
            </a:r>
          </a:p>
          <a:p>
            <a:pPr>
              <a:lnSpc>
                <a:spcPct val="110000"/>
              </a:lnSpc>
              <a:spcBef>
                <a:spcPct val="0"/>
              </a:spcBef>
              <a:buFont typeface="Wingdings" charset="0"/>
              <a:buNone/>
              <a:defRPr/>
            </a:pPr>
            <a:endParaRPr lang="en-US" altLang="en-US" sz="2400" b="0" dirty="0"/>
          </a:p>
          <a:p>
            <a:pPr>
              <a:lnSpc>
                <a:spcPct val="110000"/>
              </a:lnSpc>
              <a:spcBef>
                <a:spcPct val="0"/>
              </a:spcBef>
              <a:buFont typeface="Wingdings" charset="0"/>
              <a:buNone/>
              <a:defRPr/>
            </a:pPr>
            <a:endParaRPr lang="en-US" altLang="en-US" sz="2400" b="0" dirty="0"/>
          </a:p>
          <a:p>
            <a:pPr>
              <a:lnSpc>
                <a:spcPct val="80000"/>
              </a:lnSpc>
              <a:spcBef>
                <a:spcPct val="0"/>
              </a:spcBef>
              <a:buFont typeface="Wingdings" charset="0"/>
              <a:buNone/>
              <a:defRPr/>
            </a:pPr>
            <a:endParaRPr lang="en-US" sz="1800" b="0" dirty="0">
              <a:latin typeface="Arial" charset="0"/>
              <a:ea typeface="ＭＳ Ｐゴシック" charset="0"/>
              <a:cs typeface="Arial" charset="0"/>
            </a:endParaRPr>
          </a:p>
        </p:txBody>
      </p:sp>
      <p:grpSp>
        <p:nvGrpSpPr>
          <p:cNvPr id="35843" name="Group 1" descr="A teacher working with a child student in school setting&#10;"/>
          <p:cNvGrpSpPr>
            <a:grpSpLocks/>
          </p:cNvGrpSpPr>
          <p:nvPr/>
        </p:nvGrpSpPr>
        <p:grpSpPr bwMode="auto">
          <a:xfrm>
            <a:off x="914400" y="990600"/>
            <a:ext cx="2514600" cy="4105275"/>
            <a:chOff x="1143000" y="992453"/>
            <a:chExt cx="2514600" cy="4114995"/>
          </a:xfrm>
        </p:grpSpPr>
        <p:pic>
          <p:nvPicPr>
            <p:cNvPr id="5" name="Picture 4" descr="Woman teaching young girl"/>
            <p:cNvPicPr>
              <a:picLocks noChangeAspect="1"/>
            </p:cNvPicPr>
            <p:nvPr/>
          </p:nvPicPr>
          <p:blipFill>
            <a:blip r:embed="rId3"/>
            <a:srcRect l="52667" b="7701"/>
            <a:stretch>
              <a:fillRect/>
            </a:stretch>
          </p:blipFill>
          <p:spPr bwMode="auto">
            <a:xfrm>
              <a:off x="2209800" y="992453"/>
              <a:ext cx="1447800" cy="2046359"/>
            </a:xfrm>
            <a:prstGeom prst="rect">
              <a:avLst/>
            </a:prstGeom>
            <a:noFill/>
            <a:ln>
              <a:noFill/>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sinesswoman using wheelchair" title="Photo of woman in hallway "/>
            <p:cNvPicPr>
              <a:picLocks noChangeAspect="1"/>
            </p:cNvPicPr>
            <p:nvPr/>
          </p:nvPicPr>
          <p:blipFill>
            <a:blip r:embed="rId4"/>
            <a:srcRect l="46001" r="4668" b="9540"/>
            <a:stretch>
              <a:fillRect/>
            </a:stretch>
          </p:blipFill>
          <p:spPr bwMode="auto">
            <a:xfrm>
              <a:off x="1143000" y="1773762"/>
              <a:ext cx="1295400" cy="1721742"/>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eated businessman holding cane at desk in offcie setting" title="Photo of man in office setting"/>
            <p:cNvPicPr>
              <a:picLocks noChangeAspect="1"/>
            </p:cNvPicPr>
            <p:nvPr/>
          </p:nvPicPr>
          <p:blipFill>
            <a:blip r:embed="rId5"/>
            <a:srcRect l="44667" b="7701"/>
            <a:stretch>
              <a:fillRect/>
            </a:stretch>
          </p:blipFill>
          <p:spPr bwMode="auto">
            <a:xfrm>
              <a:off x="1531938" y="3183617"/>
              <a:ext cx="1592262" cy="1923831"/>
            </a:xfrm>
            <a:prstGeom prst="rect">
              <a:avLst/>
            </a:prstGeom>
            <a:noFill/>
            <a:ln>
              <a:noFill/>
            </a:ln>
            <a:effectLst>
              <a:outerShdw blurRad="50800" dist="38100" algn="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487744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a:bodyPr>
          <a:lstStyle/>
          <a:p>
            <a:pPr marL="341313" indent="-341313">
              <a:buFont typeface="Wingdings" panose="05000000000000000000" pitchFamily="2" charset="2"/>
              <a:buChar char="§"/>
              <a:defRPr/>
            </a:pPr>
            <a:r>
              <a:rPr lang="en-US" altLang="en-US" sz="2400" b="0" dirty="0" smtClean="0"/>
              <a:t>10,000 baby boomers reaching age of 65 every day</a:t>
            </a:r>
          </a:p>
          <a:p>
            <a:pPr marL="341313" indent="-341313">
              <a:buFont typeface="Wingdings" panose="05000000000000000000" pitchFamily="2" charset="2"/>
              <a:buChar char="§"/>
              <a:defRPr/>
            </a:pPr>
            <a:r>
              <a:rPr lang="en-US" sz="2400" b="0" dirty="0" smtClean="0"/>
              <a:t>In 2010, 19</a:t>
            </a:r>
            <a:r>
              <a:rPr lang="en-US" sz="2400" b="0" dirty="0"/>
              <a:t>% of people with disabilities have </a:t>
            </a:r>
            <a:r>
              <a:rPr lang="en-US" sz="2400" b="0" dirty="0" smtClean="0"/>
              <a:t>reportedly </a:t>
            </a:r>
            <a:r>
              <a:rPr lang="en-US" sz="2400" b="0" dirty="0"/>
              <a:t>graduated from college </a:t>
            </a:r>
            <a:r>
              <a:rPr lang="en-US" sz="2400" b="0" dirty="0" smtClean="0"/>
              <a:t>…up </a:t>
            </a:r>
            <a:r>
              <a:rPr lang="en-US" sz="2400" b="0" dirty="0"/>
              <a:t>from 14% in </a:t>
            </a:r>
            <a:r>
              <a:rPr lang="en-US" sz="2400" b="0" dirty="0" smtClean="0"/>
              <a:t>2004</a:t>
            </a:r>
          </a:p>
          <a:p>
            <a:pPr>
              <a:buFont typeface="Wingdings" panose="05000000000000000000" pitchFamily="2" charset="2"/>
              <a:buChar char="§"/>
              <a:defRPr/>
            </a:pPr>
            <a:r>
              <a:rPr lang="en-US" sz="2400" b="0" dirty="0" smtClean="0"/>
              <a:t>47,000 service members</a:t>
            </a:r>
          </a:p>
          <a:p>
            <a:pPr marL="400050" lvl="1" indent="0">
              <a:spcBef>
                <a:spcPts val="0"/>
              </a:spcBef>
              <a:buNone/>
              <a:defRPr/>
            </a:pPr>
            <a:r>
              <a:rPr lang="en-US" b="0" dirty="0" smtClean="0"/>
              <a:t>have </a:t>
            </a:r>
            <a:r>
              <a:rPr lang="en-US" b="0" dirty="0"/>
              <a:t>been wounded in </a:t>
            </a:r>
            <a:endParaRPr lang="en-US" b="0" dirty="0" smtClean="0"/>
          </a:p>
          <a:p>
            <a:pPr marL="400050" lvl="1" indent="0">
              <a:spcBef>
                <a:spcPts val="0"/>
              </a:spcBef>
              <a:buNone/>
              <a:defRPr/>
            </a:pPr>
            <a:r>
              <a:rPr lang="en-US" b="0" dirty="0" smtClean="0"/>
              <a:t>action. </a:t>
            </a:r>
            <a:r>
              <a:rPr lang="en-US" b="0" dirty="0"/>
              <a:t>Hundreds of </a:t>
            </a:r>
            <a:endParaRPr lang="en-US" b="0" dirty="0" smtClean="0"/>
          </a:p>
          <a:p>
            <a:pPr marL="400050" lvl="1" indent="0">
              <a:spcBef>
                <a:spcPts val="0"/>
              </a:spcBef>
              <a:buNone/>
              <a:defRPr/>
            </a:pPr>
            <a:r>
              <a:rPr lang="en-US" b="0" dirty="0" smtClean="0"/>
              <a:t>thousands </a:t>
            </a:r>
            <a:r>
              <a:rPr lang="en-US" b="0" dirty="0"/>
              <a:t>more, nearly </a:t>
            </a:r>
            <a:endParaRPr lang="en-US" b="0" dirty="0" smtClean="0"/>
          </a:p>
          <a:p>
            <a:pPr marL="400050" lvl="1" indent="0">
              <a:spcBef>
                <a:spcPts val="0"/>
              </a:spcBef>
              <a:buNone/>
              <a:defRPr/>
            </a:pPr>
            <a:r>
              <a:rPr lang="en-US" b="0" dirty="0" smtClean="0"/>
              <a:t>25 </a:t>
            </a:r>
            <a:r>
              <a:rPr lang="en-US" b="0" dirty="0"/>
              <a:t>percent of all who </a:t>
            </a:r>
            <a:endParaRPr lang="en-US" b="0" dirty="0" smtClean="0"/>
          </a:p>
          <a:p>
            <a:pPr marL="400050" lvl="1" indent="0">
              <a:spcBef>
                <a:spcPts val="0"/>
              </a:spcBef>
              <a:buNone/>
              <a:defRPr/>
            </a:pPr>
            <a:r>
              <a:rPr lang="en-US" b="0" dirty="0" smtClean="0"/>
              <a:t>served, will </a:t>
            </a:r>
            <a:r>
              <a:rPr lang="en-US" b="0" dirty="0"/>
              <a:t>be </a:t>
            </a:r>
            <a:r>
              <a:rPr lang="en-US" b="0" dirty="0" smtClean="0"/>
              <a:t>diagnosed</a:t>
            </a:r>
          </a:p>
          <a:p>
            <a:pPr marL="400050" lvl="1" indent="0">
              <a:spcBef>
                <a:spcPts val="0"/>
              </a:spcBef>
              <a:buNone/>
              <a:defRPr/>
            </a:pPr>
            <a:r>
              <a:rPr lang="en-US" b="0" dirty="0" smtClean="0"/>
              <a:t>upon </a:t>
            </a:r>
            <a:r>
              <a:rPr lang="en-US" b="0" dirty="0"/>
              <a:t>returning home with </a:t>
            </a:r>
            <a:endParaRPr lang="en-US" b="0" dirty="0" smtClean="0"/>
          </a:p>
          <a:p>
            <a:pPr marL="400050" lvl="1" indent="0">
              <a:spcBef>
                <a:spcPts val="0"/>
              </a:spcBef>
              <a:buNone/>
              <a:defRPr/>
            </a:pPr>
            <a:r>
              <a:rPr lang="en-US" b="0" dirty="0" smtClean="0"/>
              <a:t>other </a:t>
            </a:r>
            <a:r>
              <a:rPr lang="en-US" b="0" dirty="0"/>
              <a:t>“invisible </a:t>
            </a:r>
            <a:r>
              <a:rPr lang="en-US" b="0" dirty="0" smtClean="0"/>
              <a:t>wounds”</a:t>
            </a:r>
            <a:endParaRPr lang="en-US" altLang="en-US" b="0" dirty="0" smtClean="0"/>
          </a:p>
        </p:txBody>
      </p:sp>
      <p:sp>
        <p:nvSpPr>
          <p:cNvPr id="119812" name="Title 3"/>
          <p:cNvSpPr>
            <a:spLocks noGrp="1"/>
          </p:cNvSpPr>
          <p:nvPr>
            <p:ph type="title" idx="4294967295"/>
          </p:nvPr>
        </p:nvSpPr>
        <p:spPr/>
        <p:txBody>
          <a:bodyPr/>
          <a:lstStyle/>
          <a:p>
            <a:r>
              <a:rPr lang="en-US" altLang="en-US" dirty="0" smtClean="0"/>
              <a:t> </a:t>
            </a:r>
            <a:r>
              <a:rPr lang="en-US" altLang="en-US" dirty="0"/>
              <a:t>Disability Inclusion Revolution</a:t>
            </a:r>
            <a:endParaRPr lang="en-US" altLang="en-US" dirty="0" smtClean="0"/>
          </a:p>
        </p:txBody>
      </p:sp>
      <p:sp>
        <p:nvSpPr>
          <p:cNvPr id="11981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C6DE08E-38BD-4598-AC71-4A5F81D39D55}" type="slidenum">
              <a:rPr lang="en-US" altLang="en-US" sz="1400" smtClean="0">
                <a:solidFill>
                  <a:srgbClr val="FFFFFF"/>
                </a:solidFill>
              </a:rPr>
              <a:pPr>
                <a:spcBef>
                  <a:spcPct val="0"/>
                </a:spcBef>
                <a:buFontTx/>
                <a:buNone/>
              </a:pPr>
              <a:t>10</a:t>
            </a:fld>
            <a:endParaRPr lang="en-US" altLang="en-US" sz="1400" smtClean="0">
              <a:solidFill>
                <a:srgbClr val="FFFFFF"/>
              </a:solidFill>
            </a:endParaRPr>
          </a:p>
        </p:txBody>
      </p:sp>
      <p:pic>
        <p:nvPicPr>
          <p:cNvPr id="2" name="Picture 1" descr="A blue bar chart with bars showing increase in number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124200"/>
            <a:ext cx="3619500" cy="2895600"/>
          </a:xfrm>
          <a:prstGeom prst="rect">
            <a:avLst/>
          </a:prstGeom>
        </p:spPr>
      </p:pic>
    </p:spTree>
    <p:custDataLst>
      <p:tags r:id="rId1"/>
    </p:custDataLst>
    <p:extLst>
      <p:ext uri="{BB962C8B-B14F-4D97-AF65-F5344CB8AC3E}">
        <p14:creationId xmlns:p14="http://schemas.microsoft.com/office/powerpoint/2010/main" val="2429366786"/>
      </p:ext>
    </p:extLst>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a:bodyPr>
          <a:lstStyle/>
          <a:p>
            <a:pPr>
              <a:defRPr/>
            </a:pPr>
            <a:endParaRPr lang="en-US" sz="300" dirty="0" smtClean="0">
              <a:solidFill>
                <a:srgbClr val="0096DB"/>
              </a:solidFill>
            </a:endParaRPr>
          </a:p>
          <a:p>
            <a:r>
              <a:rPr lang="en-US" sz="3600" dirty="0"/>
              <a:t>What </a:t>
            </a:r>
            <a:r>
              <a:rPr lang="en-US" sz="3600" dirty="0" smtClean="0"/>
              <a:t>is your value proposition?</a:t>
            </a:r>
          </a:p>
          <a:p>
            <a:endParaRPr lang="en-US" dirty="0" smtClean="0"/>
          </a:p>
          <a:p>
            <a:pPr marL="857250" lvl="1" indent="-457200"/>
            <a:r>
              <a:rPr lang="en-US" dirty="0" smtClean="0"/>
              <a:t>Increase of market share</a:t>
            </a:r>
          </a:p>
          <a:p>
            <a:pPr marL="857250" lvl="1" indent="-457200"/>
            <a:r>
              <a:rPr lang="en-US" dirty="0" smtClean="0"/>
              <a:t>Increase the talent pool</a:t>
            </a:r>
          </a:p>
          <a:p>
            <a:pPr marL="857250" lvl="1" indent="-457200"/>
            <a:r>
              <a:rPr lang="en-US" dirty="0" smtClean="0"/>
              <a:t>Increase in workplace productivity</a:t>
            </a:r>
          </a:p>
          <a:p>
            <a:pPr marL="857250" lvl="1" indent="-457200"/>
            <a:r>
              <a:rPr lang="en-US" dirty="0" smtClean="0"/>
              <a:t>Increase in innovation</a:t>
            </a:r>
          </a:p>
          <a:p>
            <a:pPr marL="857250" lvl="1" indent="-457200"/>
            <a:r>
              <a:rPr lang="en-US" dirty="0" smtClean="0"/>
              <a:t>Increased safety</a:t>
            </a:r>
          </a:p>
          <a:p>
            <a:pPr marL="857250" lvl="1" indent="-457200"/>
            <a:r>
              <a:rPr lang="en-US" dirty="0" smtClean="0"/>
              <a:t>Decreased risk</a:t>
            </a:r>
          </a:p>
          <a:p>
            <a:pPr marL="857250" lvl="1" indent="-457200"/>
            <a:r>
              <a:rPr lang="en-US" dirty="0" smtClean="0"/>
              <a:t>Increased company morale </a:t>
            </a:r>
          </a:p>
          <a:p>
            <a:endParaRPr lang="en-US" dirty="0"/>
          </a:p>
          <a:p>
            <a:pPr>
              <a:defRPr/>
            </a:pPr>
            <a:endParaRPr lang="en-US" altLang="en-US" sz="3600" b="0" dirty="0">
              <a:solidFill>
                <a:srgbClr val="002060"/>
              </a:solidFill>
            </a:endParaRPr>
          </a:p>
          <a:p>
            <a:pPr>
              <a:defRPr/>
            </a:pPr>
            <a:endParaRPr lang="en-US" altLang="en-US" sz="3600" b="0" dirty="0">
              <a:solidFill>
                <a:srgbClr val="002060"/>
              </a:solidFill>
            </a:endParaRPr>
          </a:p>
          <a:p>
            <a:pPr>
              <a:defRPr/>
            </a:pPr>
            <a:endParaRPr lang="en-US" altLang="en-US" sz="4400" b="0" dirty="0">
              <a:solidFill>
                <a:srgbClr val="002060"/>
              </a:solidFill>
            </a:endParaRPr>
          </a:p>
        </p:txBody>
      </p:sp>
      <p:sp>
        <p:nvSpPr>
          <p:cNvPr id="59396" name="Title 3"/>
          <p:cNvSpPr>
            <a:spLocks noGrp="1"/>
          </p:cNvSpPr>
          <p:nvPr>
            <p:ph type="title" idx="4294967295"/>
          </p:nvPr>
        </p:nvSpPr>
        <p:spPr/>
        <p:txBody>
          <a:bodyPr/>
          <a:lstStyle/>
          <a:p>
            <a:r>
              <a:rPr lang="en-US" altLang="en-US" dirty="0"/>
              <a:t>Disability Inclusion Revolution</a:t>
            </a:r>
            <a:endParaRPr lang="en-US" altLang="en-US" dirty="0" smtClean="0"/>
          </a:p>
        </p:txBody>
      </p:sp>
      <p:sp>
        <p:nvSpPr>
          <p:cNvPr id="593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AE2494F-2FD3-4297-A025-3FEF9025F822}" type="slidenum">
              <a:rPr lang="en-US" altLang="en-US" sz="1400" smtClean="0">
                <a:solidFill>
                  <a:srgbClr val="FFFFFF"/>
                </a:solidFill>
              </a:rPr>
              <a:pPr>
                <a:spcBef>
                  <a:spcPct val="0"/>
                </a:spcBef>
                <a:buFontTx/>
                <a:buNone/>
              </a:pPr>
              <a:t>11</a:t>
            </a:fld>
            <a:endParaRPr lang="en-US" altLang="en-US" sz="1400" smtClean="0">
              <a:solidFill>
                <a:srgbClr val="FFFFFF"/>
              </a:solidFill>
            </a:endParaRPr>
          </a:p>
        </p:txBody>
      </p:sp>
    </p:spTree>
    <p:custDataLst>
      <p:tags r:id="rId1"/>
    </p:custDataLst>
    <p:extLst>
      <p:ext uri="{BB962C8B-B14F-4D97-AF65-F5344CB8AC3E}">
        <p14:creationId xmlns:p14="http://schemas.microsoft.com/office/powerpoint/2010/main" val="2406475747"/>
      </p:ext>
    </p:extLst>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838200" y="1295400"/>
            <a:ext cx="7848600" cy="5184775"/>
          </a:xfrm>
        </p:spPr>
        <p:txBody>
          <a:bodyPr>
            <a:normAutofit lnSpcReduction="10000"/>
          </a:bodyPr>
          <a:lstStyle/>
          <a:p>
            <a:pPr>
              <a:spcAft>
                <a:spcPts val="900"/>
              </a:spcAft>
              <a:buFont typeface="Wingdings" charset="0"/>
              <a:buNone/>
              <a:defRPr/>
            </a:pPr>
            <a:r>
              <a:rPr lang="en-US" altLang="en-US" dirty="0" smtClean="0">
                <a:solidFill>
                  <a:srgbClr val="002060"/>
                </a:solidFill>
                <a:ea typeface="ＭＳ Ｐゴシック" charset="0"/>
              </a:rPr>
              <a:t>Increase </a:t>
            </a:r>
            <a:r>
              <a:rPr lang="en-US" altLang="en-US" i="1" dirty="0">
                <a:solidFill>
                  <a:srgbClr val="002060"/>
                </a:solidFill>
                <a:ea typeface="ＭＳ Ｐゴシック" charset="0"/>
              </a:rPr>
              <a:t>Comfort</a:t>
            </a:r>
            <a:r>
              <a:rPr lang="en-US" altLang="en-US" dirty="0">
                <a:solidFill>
                  <a:srgbClr val="002060"/>
                </a:solidFill>
                <a:ea typeface="ＭＳ Ｐゴシック" charset="0"/>
              </a:rPr>
              <a:t>, </a:t>
            </a:r>
            <a:r>
              <a:rPr lang="en-US" altLang="en-US" i="1" dirty="0">
                <a:solidFill>
                  <a:srgbClr val="002060"/>
                </a:solidFill>
                <a:ea typeface="ＭＳ Ｐゴシック" charset="0"/>
              </a:rPr>
              <a:t>Confidence</a:t>
            </a:r>
            <a:r>
              <a:rPr lang="en-US" altLang="en-US" dirty="0">
                <a:solidFill>
                  <a:srgbClr val="002060"/>
                </a:solidFill>
                <a:ea typeface="ＭＳ Ｐゴシック" charset="0"/>
              </a:rPr>
              <a:t>, and </a:t>
            </a:r>
            <a:r>
              <a:rPr lang="en-US" altLang="en-US" i="1" dirty="0">
                <a:solidFill>
                  <a:srgbClr val="002060"/>
                </a:solidFill>
                <a:ea typeface="ＭＳ Ｐゴシック" charset="0"/>
              </a:rPr>
              <a:t>Competence</a:t>
            </a:r>
            <a:r>
              <a:rPr lang="en-US" altLang="en-US" dirty="0">
                <a:solidFill>
                  <a:srgbClr val="002060"/>
                </a:solidFill>
                <a:ea typeface="ＭＳ Ｐゴシック" charset="0"/>
              </a:rPr>
              <a:t> </a:t>
            </a:r>
            <a:r>
              <a:rPr lang="en-US" altLang="en-US" dirty="0" smtClean="0">
                <a:solidFill>
                  <a:srgbClr val="002060"/>
                </a:solidFill>
                <a:ea typeface="ＭＳ Ｐゴシック" charset="0"/>
              </a:rPr>
              <a:t>of all employees </a:t>
            </a:r>
            <a:endParaRPr lang="en-US" altLang="en-US" dirty="0">
              <a:solidFill>
                <a:srgbClr val="002060"/>
              </a:solidFill>
              <a:ea typeface="ＭＳ Ｐゴシック" charset="0"/>
            </a:endParaRPr>
          </a:p>
          <a:p>
            <a:pPr>
              <a:spcAft>
                <a:spcPts val="900"/>
              </a:spcAft>
              <a:buFont typeface="Wingdings" panose="05000000000000000000" pitchFamily="2" charset="2"/>
              <a:buChar char="§"/>
              <a:defRPr/>
            </a:pPr>
            <a:r>
              <a:rPr lang="en-US" altLang="en-US" b="0" dirty="0">
                <a:solidFill>
                  <a:srgbClr val="002060"/>
                </a:solidFill>
                <a:ea typeface="ＭＳ Ｐゴシック" charset="0"/>
              </a:rPr>
              <a:t>Skills that help to </a:t>
            </a:r>
            <a:r>
              <a:rPr lang="en-US" altLang="en-US" b="0" i="1" dirty="0">
                <a:solidFill>
                  <a:srgbClr val="002060"/>
                </a:solidFill>
                <a:ea typeface="ＭＳ Ｐゴシック" charset="0"/>
              </a:rPr>
              <a:t>more effectively communicate </a:t>
            </a:r>
            <a:r>
              <a:rPr lang="en-US" altLang="en-US" b="0" dirty="0">
                <a:solidFill>
                  <a:srgbClr val="002060"/>
                </a:solidFill>
                <a:ea typeface="ＭＳ Ｐゴシック" charset="0"/>
              </a:rPr>
              <a:t>at work with people with disabilities</a:t>
            </a:r>
          </a:p>
          <a:p>
            <a:pPr>
              <a:spcAft>
                <a:spcPts val="900"/>
              </a:spcAft>
              <a:buFont typeface="Wingdings" panose="05000000000000000000" pitchFamily="2" charset="2"/>
              <a:buChar char="§"/>
              <a:defRPr/>
            </a:pPr>
            <a:r>
              <a:rPr lang="en-US" altLang="en-US" b="0" i="1" dirty="0" smtClean="0">
                <a:solidFill>
                  <a:srgbClr val="002060"/>
                </a:solidFill>
                <a:ea typeface="ＭＳ Ｐゴシック" charset="0"/>
              </a:rPr>
              <a:t>Effective, transparent, </a:t>
            </a:r>
            <a:r>
              <a:rPr lang="en-US" altLang="en-US" b="0" i="1" dirty="0">
                <a:solidFill>
                  <a:srgbClr val="002060"/>
                </a:solidFill>
                <a:ea typeface="ＭＳ Ｐゴシック" charset="0"/>
              </a:rPr>
              <a:t>and actionable policy and procedures </a:t>
            </a:r>
            <a:r>
              <a:rPr lang="en-US" altLang="en-US" b="0" dirty="0">
                <a:solidFill>
                  <a:srgbClr val="002060"/>
                </a:solidFill>
                <a:ea typeface="ＭＳ Ｐゴシック" charset="0"/>
              </a:rPr>
              <a:t>that are executed on a timely basis</a:t>
            </a:r>
          </a:p>
          <a:p>
            <a:pPr>
              <a:spcAft>
                <a:spcPts val="900"/>
              </a:spcAft>
              <a:buFont typeface="Wingdings" panose="05000000000000000000" pitchFamily="2" charset="2"/>
              <a:buChar char="§"/>
              <a:defRPr/>
            </a:pPr>
            <a:r>
              <a:rPr lang="en-US" altLang="en-US" b="0" i="1" dirty="0" smtClean="0">
                <a:solidFill>
                  <a:srgbClr val="002060"/>
                </a:solidFill>
                <a:ea typeface="ＭＳ Ｐゴシック" charset="0"/>
              </a:rPr>
              <a:t>Normative </a:t>
            </a:r>
            <a:r>
              <a:rPr lang="en-US" altLang="en-US" b="0" i="1" dirty="0">
                <a:solidFill>
                  <a:srgbClr val="002060"/>
                </a:solidFill>
                <a:ea typeface="ＭＳ Ｐゴシック" charset="0"/>
              </a:rPr>
              <a:t>practices </a:t>
            </a:r>
            <a:r>
              <a:rPr lang="en-US" altLang="en-US" b="0" dirty="0">
                <a:solidFill>
                  <a:srgbClr val="002060"/>
                </a:solidFill>
                <a:ea typeface="ＭＳ Ｐゴシック" charset="0"/>
              </a:rPr>
              <a:t>for engaging with people with disabilities throughout the employee life cycle</a:t>
            </a:r>
          </a:p>
        </p:txBody>
      </p:sp>
      <p:sp>
        <p:nvSpPr>
          <p:cNvPr id="4096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901511E9-5D72-49E4-80A7-EF4BEDC57493}" type="slidenum">
              <a:rPr lang="en-US" altLang="en-US" sz="1200">
                <a:solidFill>
                  <a:srgbClr val="FFFFFF"/>
                </a:solidFill>
              </a:rPr>
              <a:pPr>
                <a:spcBef>
                  <a:spcPct val="0"/>
                </a:spcBef>
                <a:buFontTx/>
                <a:buNone/>
              </a:pPr>
              <a:t>12</a:t>
            </a:fld>
            <a:endParaRPr lang="en-US" altLang="en-US" sz="1400">
              <a:solidFill>
                <a:srgbClr val="FFFFFF"/>
              </a:solidFill>
            </a:endParaRPr>
          </a:p>
        </p:txBody>
      </p:sp>
      <p:sp>
        <p:nvSpPr>
          <p:cNvPr id="40964" name="Title 1"/>
          <p:cNvSpPr txBox="1">
            <a:spLocks/>
          </p:cNvSpPr>
          <p:nvPr/>
        </p:nvSpPr>
        <p:spPr bwMode="auto">
          <a:xfrm>
            <a:off x="406400" y="434975"/>
            <a:ext cx="58975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0000"/>
              </a:lnSpc>
              <a:spcBef>
                <a:spcPct val="0"/>
              </a:spcBef>
            </a:pPr>
            <a:r>
              <a:rPr lang="en-US" altLang="en-US" sz="4400" b="1" dirty="0">
                <a:solidFill>
                  <a:srgbClr val="254061"/>
                </a:solidFill>
                <a:latin typeface="Calibri" panose="020F0502020204030204" pitchFamily="34" charset="0"/>
              </a:rPr>
              <a:t>   </a:t>
            </a:r>
            <a:r>
              <a:rPr lang="en-US" altLang="en-US" sz="4400" b="1" dirty="0" smtClean="0">
                <a:solidFill>
                  <a:srgbClr val="254061"/>
                </a:solidFill>
                <a:latin typeface="Calibri" panose="020F0502020204030204" pitchFamily="34" charset="0"/>
              </a:rPr>
              <a:t>Cultural Change </a:t>
            </a:r>
            <a:endParaRPr lang="en-US" altLang="en-US" sz="4400" b="1" dirty="0">
              <a:solidFill>
                <a:srgbClr val="254061"/>
              </a:solidFill>
            </a:endParaRPr>
          </a:p>
        </p:txBody>
      </p:sp>
    </p:spTree>
    <p:extLst>
      <p:ext uri="{BB962C8B-B14F-4D97-AF65-F5344CB8AC3E}">
        <p14:creationId xmlns:p14="http://schemas.microsoft.com/office/powerpoint/2010/main" val="422857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838200" y="1295400"/>
            <a:ext cx="7848600" cy="5184775"/>
          </a:xfrm>
        </p:spPr>
        <p:txBody>
          <a:bodyPr>
            <a:normAutofit/>
          </a:bodyPr>
          <a:lstStyle/>
          <a:p>
            <a:pPr>
              <a:spcAft>
                <a:spcPts val="900"/>
              </a:spcAft>
            </a:pPr>
            <a:endParaRPr lang="en-US" altLang="en-US" sz="800" dirty="0" smtClean="0">
              <a:solidFill>
                <a:srgbClr val="002060"/>
              </a:solidFill>
            </a:endParaRPr>
          </a:p>
          <a:p>
            <a:pPr>
              <a:buFont typeface="Calibri" panose="020F0502020204030204" pitchFamily="34" charset="0"/>
              <a:buAutoNum type="arabicParenR"/>
            </a:pPr>
            <a:r>
              <a:rPr lang="en-US" altLang="en-US" b="0" dirty="0" smtClean="0">
                <a:solidFill>
                  <a:srgbClr val="002060"/>
                </a:solidFill>
              </a:rPr>
              <a:t> Accessible buildings</a:t>
            </a:r>
          </a:p>
          <a:p>
            <a:pPr>
              <a:buFont typeface="Calibri" panose="020F0502020204030204" pitchFamily="34" charset="0"/>
              <a:buAutoNum type="arabicParenR"/>
            </a:pPr>
            <a:r>
              <a:rPr lang="en-US" altLang="en-US" b="0" dirty="0" smtClean="0">
                <a:solidFill>
                  <a:srgbClr val="002060"/>
                </a:solidFill>
              </a:rPr>
              <a:t> Inclusive ethos - particularly language</a:t>
            </a:r>
          </a:p>
          <a:p>
            <a:pPr>
              <a:buFont typeface="Calibri" panose="020F0502020204030204" pitchFamily="34" charset="0"/>
              <a:buAutoNum type="arabicParenR"/>
            </a:pPr>
            <a:r>
              <a:rPr lang="en-US" altLang="en-US" b="0" dirty="0" smtClean="0">
                <a:solidFill>
                  <a:srgbClr val="002060"/>
                </a:solidFill>
              </a:rPr>
              <a:t> Inclusive public relations and marketing,       particularly on social media</a:t>
            </a:r>
          </a:p>
          <a:p>
            <a:pPr>
              <a:buFont typeface="Calibri" panose="020F0502020204030204" pitchFamily="34" charset="0"/>
              <a:buAutoNum type="arabicParenR"/>
            </a:pPr>
            <a:r>
              <a:rPr lang="en-US" altLang="en-US" b="0" dirty="0" smtClean="0">
                <a:solidFill>
                  <a:srgbClr val="002060"/>
                </a:solidFill>
              </a:rPr>
              <a:t> Collaborative and authentic relationships  with national and local resources to recruit/retain talent with disabilities</a:t>
            </a:r>
          </a:p>
          <a:p>
            <a:pPr>
              <a:buFont typeface="Calibri" panose="020F0502020204030204" pitchFamily="34" charset="0"/>
              <a:buAutoNum type="arabicParenR"/>
            </a:pPr>
            <a:r>
              <a:rPr lang="en-US" altLang="en-US" b="0" dirty="0">
                <a:solidFill>
                  <a:srgbClr val="002060"/>
                </a:solidFill>
              </a:rPr>
              <a:t> </a:t>
            </a:r>
            <a:r>
              <a:rPr lang="en-US" altLang="en-US" b="0" dirty="0" smtClean="0">
                <a:solidFill>
                  <a:srgbClr val="002060"/>
                </a:solidFill>
              </a:rPr>
              <a:t>Digital Accessible  </a:t>
            </a:r>
          </a:p>
          <a:p>
            <a:pPr>
              <a:buFont typeface="Calibri" panose="020F0502020204030204" pitchFamily="34" charset="0"/>
              <a:buAutoNum type="arabicParenR"/>
            </a:pPr>
            <a:r>
              <a:rPr lang="en-US" altLang="en-US" b="0" dirty="0" smtClean="0">
                <a:solidFill>
                  <a:srgbClr val="002060"/>
                </a:solidFill>
              </a:rPr>
              <a:t> Actionable and transparent accommodation policies and practices</a:t>
            </a:r>
          </a:p>
        </p:txBody>
      </p:sp>
      <p:sp>
        <p:nvSpPr>
          <p:cNvPr id="4301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6E4CF63-AB6C-414F-8895-BCD0CA7E7ED9}" type="slidenum">
              <a:rPr lang="en-US" altLang="en-US" sz="1200">
                <a:solidFill>
                  <a:srgbClr val="FFFFFF"/>
                </a:solidFill>
              </a:rPr>
              <a:pPr>
                <a:spcBef>
                  <a:spcPct val="0"/>
                </a:spcBef>
                <a:buFontTx/>
                <a:buNone/>
              </a:pPr>
              <a:t>13</a:t>
            </a:fld>
            <a:endParaRPr lang="en-US" altLang="en-US" sz="1400">
              <a:solidFill>
                <a:srgbClr val="FFFFFF"/>
              </a:solidFill>
            </a:endParaRPr>
          </a:p>
        </p:txBody>
      </p:sp>
      <p:sp>
        <p:nvSpPr>
          <p:cNvPr id="43012" name="Title 1"/>
          <p:cNvSpPr txBox="1">
            <a:spLocks/>
          </p:cNvSpPr>
          <p:nvPr/>
        </p:nvSpPr>
        <p:spPr bwMode="auto">
          <a:xfrm>
            <a:off x="4683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3600" b="1" dirty="0">
                <a:solidFill>
                  <a:srgbClr val="002060"/>
                </a:solidFill>
                <a:latin typeface="Calibri" panose="020F0502020204030204" pitchFamily="34" charset="0"/>
              </a:rPr>
              <a:t> </a:t>
            </a:r>
            <a:r>
              <a:rPr lang="en-US" altLang="en-US" sz="4000" b="1" dirty="0" smtClean="0">
                <a:solidFill>
                  <a:srgbClr val="002060"/>
                </a:solidFill>
                <a:latin typeface="Calibri" panose="020F0502020204030204" pitchFamily="34" charset="0"/>
              </a:rPr>
              <a:t>Checking for Inclusion </a:t>
            </a:r>
            <a:endParaRPr lang="en-US" altLang="en-US" sz="40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31302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838200" y="1295401"/>
            <a:ext cx="7848600" cy="4686300"/>
          </a:xfrm>
        </p:spPr>
        <p:txBody>
          <a:bodyPr>
            <a:normAutofit fontScale="92500" lnSpcReduction="20000"/>
          </a:bodyPr>
          <a:lstStyle/>
          <a:p>
            <a:pPr>
              <a:lnSpc>
                <a:spcPct val="150000"/>
              </a:lnSpc>
              <a:defRPr/>
            </a:pPr>
            <a:r>
              <a:rPr lang="en-US" sz="3000" dirty="0">
                <a:solidFill>
                  <a:srgbClr val="254061"/>
                </a:solidFill>
                <a:ea typeface="ＭＳ Ｐゴシック" charset="0"/>
                <a:cs typeface="Adobe Devanagari"/>
              </a:rPr>
              <a:t>So what is your practice? </a:t>
            </a:r>
            <a:endParaRPr lang="en-US" altLang="en-US" sz="1800" dirty="0">
              <a:solidFill>
                <a:srgbClr val="254061"/>
              </a:solidFill>
              <a:ea typeface="ＭＳ Ｐゴシック" charset="0"/>
              <a:cs typeface="Adobe Devanagari"/>
            </a:endParaRPr>
          </a:p>
          <a:p>
            <a:pPr>
              <a:lnSpc>
                <a:spcPct val="150000"/>
              </a:lnSpc>
              <a:defRPr/>
            </a:pPr>
            <a:r>
              <a:rPr lang="en-US" altLang="en-US" sz="1800" dirty="0" smtClean="0">
                <a:solidFill>
                  <a:srgbClr val="254061"/>
                </a:solidFill>
              </a:rPr>
              <a:t>Whose responsibility it is to request accommodation?</a:t>
            </a:r>
          </a:p>
          <a:p>
            <a:pPr>
              <a:lnSpc>
                <a:spcPct val="150000"/>
              </a:lnSpc>
              <a:defRPr/>
            </a:pPr>
            <a:r>
              <a:rPr lang="en-US" altLang="en-US" sz="1800" dirty="0" smtClean="0">
                <a:solidFill>
                  <a:srgbClr val="254061"/>
                </a:solidFill>
              </a:rPr>
              <a:t>What happens after a request? What is the internal process and who is involved? What are the touchpoints? </a:t>
            </a:r>
          </a:p>
          <a:p>
            <a:pPr>
              <a:lnSpc>
                <a:spcPct val="150000"/>
              </a:lnSpc>
              <a:defRPr/>
            </a:pPr>
            <a:r>
              <a:rPr lang="en-US" altLang="en-US" sz="1800" dirty="0" smtClean="0">
                <a:solidFill>
                  <a:srgbClr val="254061"/>
                </a:solidFill>
              </a:rPr>
              <a:t>What is the timeframe for processing requests? Expedited process for procurement particularly for applicants? </a:t>
            </a:r>
          </a:p>
          <a:p>
            <a:pPr>
              <a:lnSpc>
                <a:spcPct val="150000"/>
              </a:lnSpc>
              <a:defRPr/>
            </a:pPr>
            <a:r>
              <a:rPr lang="en-US" altLang="en-US" sz="1800" dirty="0" smtClean="0">
                <a:solidFill>
                  <a:srgbClr val="254061"/>
                </a:solidFill>
              </a:rPr>
              <a:t>But what happens if there is a delay? </a:t>
            </a:r>
          </a:p>
          <a:p>
            <a:pPr>
              <a:lnSpc>
                <a:spcPct val="150000"/>
              </a:lnSpc>
              <a:defRPr/>
            </a:pPr>
            <a:r>
              <a:rPr lang="en-US" altLang="en-US" sz="1800" dirty="0" smtClean="0">
                <a:solidFill>
                  <a:srgbClr val="254061"/>
                </a:solidFill>
              </a:rPr>
              <a:t>What is a temporary accommodation? </a:t>
            </a:r>
          </a:p>
          <a:p>
            <a:pPr>
              <a:lnSpc>
                <a:spcPct val="150000"/>
              </a:lnSpc>
              <a:defRPr/>
            </a:pPr>
            <a:r>
              <a:rPr lang="en-US" altLang="en-US" sz="1800" dirty="0" smtClean="0">
                <a:solidFill>
                  <a:srgbClr val="254061"/>
                </a:solidFill>
              </a:rPr>
              <a:t>Who communicates the determination?</a:t>
            </a:r>
          </a:p>
          <a:p>
            <a:pPr>
              <a:lnSpc>
                <a:spcPct val="150000"/>
              </a:lnSpc>
              <a:defRPr/>
            </a:pPr>
            <a:r>
              <a:rPr lang="en-US" altLang="en-US" sz="1800" dirty="0" smtClean="0">
                <a:solidFill>
                  <a:srgbClr val="254061"/>
                </a:solidFill>
              </a:rPr>
              <a:t>Is there an appeal process if one is denied? What is the process? </a:t>
            </a:r>
          </a:p>
          <a:p>
            <a:pPr>
              <a:lnSpc>
                <a:spcPct val="150000"/>
              </a:lnSpc>
              <a:defRPr/>
            </a:pPr>
            <a:r>
              <a:rPr lang="en-US" altLang="en-US" sz="1800" dirty="0" smtClean="0">
                <a:solidFill>
                  <a:srgbClr val="254061"/>
                </a:solidFill>
              </a:rPr>
              <a:t>How are accommodations tracked?</a:t>
            </a:r>
            <a:endParaRPr lang="en-US" altLang="en-US" sz="2000" dirty="0" smtClean="0">
              <a:solidFill>
                <a:srgbClr val="254061"/>
              </a:solidFill>
            </a:endParaRPr>
          </a:p>
        </p:txBody>
      </p:sp>
      <p:sp>
        <p:nvSpPr>
          <p:cNvPr id="5325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411EEB9-E197-4B85-932A-53E6D8B7C842}" type="slidenum">
              <a:rPr lang="en-US" altLang="en-US" sz="1200">
                <a:solidFill>
                  <a:srgbClr val="FFFFFF"/>
                </a:solidFill>
              </a:rPr>
              <a:pPr>
                <a:spcBef>
                  <a:spcPct val="0"/>
                </a:spcBef>
                <a:buFontTx/>
                <a:buNone/>
              </a:pPr>
              <a:t>14</a:t>
            </a:fld>
            <a:endParaRPr lang="en-US" altLang="en-US" sz="1400">
              <a:solidFill>
                <a:srgbClr val="FFFFFF"/>
              </a:solidFill>
            </a:endParaRPr>
          </a:p>
        </p:txBody>
      </p:sp>
      <p:sp>
        <p:nvSpPr>
          <p:cNvPr id="96260" name="Title 1"/>
          <p:cNvSpPr txBox="1">
            <a:spLocks/>
          </p:cNvSpPr>
          <p:nvPr/>
        </p:nvSpPr>
        <p:spPr bwMode="auto">
          <a:xfrm>
            <a:off x="468313" y="409575"/>
            <a:ext cx="5897562"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buFont typeface="Arial" pitchFamily="34" charset="0"/>
              <a:buNone/>
              <a:defRPr/>
            </a:pPr>
            <a:r>
              <a:rPr lang="en-US" sz="3200" b="1" dirty="0" smtClean="0">
                <a:solidFill>
                  <a:srgbClr val="254061"/>
                </a:solidFill>
                <a:latin typeface="+mn-lt"/>
                <a:ea typeface="ＭＳ Ｐゴシック" charset="0"/>
                <a:cs typeface="Adobe Devanagari"/>
              </a:rPr>
              <a:t>  </a:t>
            </a:r>
            <a:endParaRPr lang="en-US" altLang="en-US" sz="3000" b="1" dirty="0">
              <a:solidFill>
                <a:srgbClr val="254061"/>
              </a:solidFill>
              <a:latin typeface="+mn-lt"/>
              <a:ea typeface="ＭＳ Ｐゴシック" charset="0"/>
              <a:cs typeface="Adobe Devanagari"/>
            </a:endParaRPr>
          </a:p>
        </p:txBody>
      </p:sp>
      <p:sp>
        <p:nvSpPr>
          <p:cNvPr id="5" name="Title 1"/>
          <p:cNvSpPr txBox="1">
            <a:spLocks/>
          </p:cNvSpPr>
          <p:nvPr/>
        </p:nvSpPr>
        <p:spPr bwMode="auto">
          <a:xfrm>
            <a:off x="6207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3600" b="1" dirty="0">
                <a:solidFill>
                  <a:srgbClr val="002060"/>
                </a:solidFill>
                <a:latin typeface="Calibri" panose="020F0502020204030204" pitchFamily="34" charset="0"/>
              </a:rPr>
              <a:t> </a:t>
            </a:r>
            <a:r>
              <a:rPr lang="en-US" altLang="en-US" sz="4000" b="1" dirty="0" smtClean="0">
                <a:solidFill>
                  <a:srgbClr val="002060"/>
                </a:solidFill>
                <a:latin typeface="Calibri" panose="020F0502020204030204" pitchFamily="34" charset="0"/>
              </a:rPr>
              <a:t>Checking for Inclusion </a:t>
            </a:r>
            <a:endParaRPr lang="en-US" altLang="en-US" sz="40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09382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838200" y="1295400"/>
            <a:ext cx="7848600" cy="5184775"/>
          </a:xfrm>
        </p:spPr>
        <p:txBody>
          <a:bodyPr>
            <a:normAutofit fontScale="70000" lnSpcReduction="20000"/>
          </a:bodyPr>
          <a:lstStyle/>
          <a:p>
            <a:pPr>
              <a:spcAft>
                <a:spcPts val="900"/>
              </a:spcAft>
              <a:buFont typeface="Wingdings" charset="0"/>
              <a:buNone/>
              <a:defRPr/>
            </a:pPr>
            <a:endParaRPr lang="en-US" altLang="en-US" sz="3600" dirty="0">
              <a:solidFill>
                <a:srgbClr val="002060"/>
              </a:solidFill>
              <a:ea typeface="ＭＳ Ｐゴシック" charset="0"/>
            </a:endParaRPr>
          </a:p>
          <a:p>
            <a:pPr>
              <a:spcBef>
                <a:spcPts val="0"/>
              </a:spcBef>
              <a:buFont typeface="Wingdings" panose="05000000000000000000" pitchFamily="2" charset="2"/>
              <a:buChar char="§"/>
              <a:defRPr/>
            </a:pPr>
            <a:r>
              <a:rPr lang="en-US" sz="3600" dirty="0">
                <a:solidFill>
                  <a:srgbClr val="002060"/>
                </a:solidFill>
                <a:ea typeface="ＭＳ Ｐゴシック" charset="0"/>
              </a:rPr>
              <a:t>Focusing on diverse abilities and contributions to productivity goals instead of </a:t>
            </a:r>
            <a:r>
              <a:rPr lang="en-US" sz="3600" dirty="0" smtClean="0">
                <a:solidFill>
                  <a:srgbClr val="002060"/>
                </a:solidFill>
                <a:ea typeface="ＭＳ Ｐゴシック" charset="0"/>
              </a:rPr>
              <a:t>disability</a:t>
            </a:r>
          </a:p>
          <a:p>
            <a:pPr>
              <a:spcBef>
                <a:spcPts val="0"/>
              </a:spcBef>
              <a:buFont typeface="Wingdings" panose="05000000000000000000" pitchFamily="2" charset="2"/>
              <a:buChar char="§"/>
              <a:defRPr/>
            </a:pPr>
            <a:endParaRPr lang="en-US" sz="3600" dirty="0">
              <a:solidFill>
                <a:srgbClr val="002060"/>
              </a:solidFill>
              <a:ea typeface="ＭＳ Ｐゴシック" charset="0"/>
            </a:endParaRPr>
          </a:p>
          <a:p>
            <a:pPr>
              <a:spcBef>
                <a:spcPts val="0"/>
              </a:spcBef>
              <a:buFont typeface="Wingdings" charset="0"/>
              <a:buNone/>
              <a:defRPr/>
            </a:pPr>
            <a:endParaRPr lang="en-US" sz="1400" dirty="0">
              <a:solidFill>
                <a:srgbClr val="002060"/>
              </a:solidFill>
              <a:ea typeface="ＭＳ Ｐゴシック" charset="0"/>
            </a:endParaRPr>
          </a:p>
          <a:p>
            <a:pPr>
              <a:spcBef>
                <a:spcPts val="0"/>
              </a:spcBef>
              <a:buFont typeface="Wingdings" panose="05000000000000000000" pitchFamily="2" charset="2"/>
              <a:buChar char="§"/>
              <a:defRPr/>
            </a:pPr>
            <a:r>
              <a:rPr lang="en-US" sz="3600" dirty="0">
                <a:solidFill>
                  <a:srgbClr val="002060"/>
                </a:solidFill>
                <a:ea typeface="ＭＳ Ｐゴシック" charset="0"/>
              </a:rPr>
              <a:t>Adopting facilities/IT access for all/universal design to reduce the need for individualized </a:t>
            </a:r>
            <a:r>
              <a:rPr lang="en-US" sz="3600" dirty="0" smtClean="0">
                <a:solidFill>
                  <a:srgbClr val="002060"/>
                </a:solidFill>
                <a:ea typeface="ＭＳ Ｐゴシック" charset="0"/>
              </a:rPr>
              <a:t>accommodations</a:t>
            </a:r>
          </a:p>
          <a:p>
            <a:pPr marL="0" indent="0">
              <a:spcBef>
                <a:spcPts val="0"/>
              </a:spcBef>
              <a:defRPr/>
            </a:pPr>
            <a:endParaRPr lang="en-US" sz="3600" dirty="0">
              <a:solidFill>
                <a:srgbClr val="002060"/>
              </a:solidFill>
              <a:ea typeface="ＭＳ Ｐゴシック" charset="0"/>
            </a:endParaRPr>
          </a:p>
          <a:p>
            <a:pPr>
              <a:spcBef>
                <a:spcPts val="0"/>
              </a:spcBef>
              <a:buFont typeface="Wingdings" charset="0"/>
              <a:buNone/>
              <a:defRPr/>
            </a:pPr>
            <a:endParaRPr lang="en-US" sz="1400" dirty="0">
              <a:solidFill>
                <a:srgbClr val="002060"/>
              </a:solidFill>
              <a:ea typeface="ＭＳ Ｐゴシック" charset="0"/>
            </a:endParaRPr>
          </a:p>
          <a:p>
            <a:pPr>
              <a:spcBef>
                <a:spcPts val="0"/>
              </a:spcBef>
              <a:buFont typeface="Wingdings" panose="05000000000000000000" pitchFamily="2" charset="2"/>
              <a:buChar char="§"/>
              <a:defRPr/>
            </a:pPr>
            <a:r>
              <a:rPr lang="en-US" sz="3600" dirty="0">
                <a:solidFill>
                  <a:srgbClr val="002060"/>
                </a:solidFill>
                <a:ea typeface="ＭＳ Ｐゴシック" charset="0"/>
              </a:rPr>
              <a:t>Develop an integrated or harmonized model, including a single point of contact for leave and accommodation along with a centralized funding </a:t>
            </a:r>
            <a:r>
              <a:rPr lang="en-US" sz="3600" dirty="0" smtClean="0">
                <a:solidFill>
                  <a:srgbClr val="002060"/>
                </a:solidFill>
                <a:ea typeface="ＭＳ Ｐゴシック" charset="0"/>
              </a:rPr>
              <a:t>stream</a:t>
            </a:r>
          </a:p>
          <a:p>
            <a:pPr>
              <a:spcBef>
                <a:spcPts val="0"/>
              </a:spcBef>
              <a:buFont typeface="Wingdings" panose="05000000000000000000" pitchFamily="2" charset="2"/>
              <a:buChar char="§"/>
              <a:defRPr/>
            </a:pPr>
            <a:endParaRPr lang="en-US" sz="3600" dirty="0" smtClean="0">
              <a:solidFill>
                <a:srgbClr val="002060"/>
              </a:solidFill>
              <a:ea typeface="ＭＳ Ｐゴシック" charset="0"/>
            </a:endParaRPr>
          </a:p>
          <a:p>
            <a:pPr>
              <a:spcBef>
                <a:spcPts val="0"/>
              </a:spcBef>
              <a:buFont typeface="Wingdings" panose="05000000000000000000" pitchFamily="2" charset="2"/>
              <a:buChar char="§"/>
              <a:defRPr/>
            </a:pPr>
            <a:r>
              <a:rPr lang="en-US" sz="3600" dirty="0" smtClean="0">
                <a:solidFill>
                  <a:srgbClr val="002060"/>
                </a:solidFill>
                <a:ea typeface="ＭＳ Ｐゴシック" charset="0"/>
              </a:rPr>
              <a:t>Designate a person to </a:t>
            </a:r>
            <a:r>
              <a:rPr lang="en-US" sz="3600" dirty="0">
                <a:solidFill>
                  <a:srgbClr val="002060"/>
                </a:solidFill>
                <a:ea typeface="ＭＳ Ｐゴシック" charset="0"/>
              </a:rPr>
              <a:t>address </a:t>
            </a:r>
            <a:r>
              <a:rPr lang="en-US" sz="3600" dirty="0" smtClean="0">
                <a:solidFill>
                  <a:srgbClr val="002060"/>
                </a:solidFill>
                <a:ea typeface="ＭＳ Ｐゴシック" charset="0"/>
              </a:rPr>
              <a:t>digital accessibility – IAAP certified </a:t>
            </a:r>
            <a:endParaRPr lang="en-US" sz="3600" dirty="0">
              <a:solidFill>
                <a:srgbClr val="002060"/>
              </a:solidFill>
              <a:ea typeface="ＭＳ Ｐゴシック" charset="0"/>
            </a:endParaRPr>
          </a:p>
          <a:p>
            <a:pPr>
              <a:spcBef>
                <a:spcPts val="0"/>
              </a:spcBef>
              <a:buFont typeface="Wingdings" panose="05000000000000000000" pitchFamily="2" charset="2"/>
              <a:buChar char="§"/>
              <a:defRPr/>
            </a:pPr>
            <a:endParaRPr lang="en-US" sz="3600" dirty="0" smtClean="0">
              <a:solidFill>
                <a:srgbClr val="002060"/>
              </a:solidFill>
              <a:ea typeface="ＭＳ Ｐゴシック" charset="0"/>
            </a:endParaRPr>
          </a:p>
          <a:p>
            <a:pPr marL="0" indent="0">
              <a:spcBef>
                <a:spcPts val="0"/>
              </a:spcBef>
              <a:defRPr/>
            </a:pPr>
            <a:endParaRPr lang="en-US" sz="3600" dirty="0" smtClean="0">
              <a:solidFill>
                <a:srgbClr val="002060"/>
              </a:solidFill>
              <a:ea typeface="ＭＳ Ｐゴシック" charset="0"/>
            </a:endParaRPr>
          </a:p>
          <a:p>
            <a:pPr>
              <a:spcBef>
                <a:spcPts val="0"/>
              </a:spcBef>
              <a:buFont typeface="Wingdings" panose="05000000000000000000" pitchFamily="2" charset="2"/>
              <a:buChar char="§"/>
              <a:defRPr/>
            </a:pPr>
            <a:endParaRPr lang="en-US" sz="3600" dirty="0">
              <a:solidFill>
                <a:srgbClr val="002060"/>
              </a:solidFill>
              <a:ea typeface="ＭＳ Ｐゴシック" charset="0"/>
            </a:endParaRPr>
          </a:p>
        </p:txBody>
      </p:sp>
      <p:sp>
        <p:nvSpPr>
          <p:cNvPr id="3277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68D2FCE-56D4-4A5C-BB22-12B8B8C2BE13}" type="slidenum">
              <a:rPr lang="en-US" altLang="en-US" sz="1200">
                <a:solidFill>
                  <a:srgbClr val="FFFFFF"/>
                </a:solidFill>
              </a:rPr>
              <a:pPr>
                <a:spcBef>
                  <a:spcPct val="0"/>
                </a:spcBef>
                <a:buFontTx/>
                <a:buNone/>
              </a:pPr>
              <a:t>15</a:t>
            </a:fld>
            <a:endParaRPr lang="en-US" altLang="en-US" sz="1400">
              <a:solidFill>
                <a:srgbClr val="FFFFFF"/>
              </a:solidFill>
            </a:endParaRPr>
          </a:p>
        </p:txBody>
      </p:sp>
      <p:sp>
        <p:nvSpPr>
          <p:cNvPr id="6" name="Title 1"/>
          <p:cNvSpPr txBox="1">
            <a:spLocks/>
          </p:cNvSpPr>
          <p:nvPr/>
        </p:nvSpPr>
        <p:spPr bwMode="auto">
          <a:xfrm>
            <a:off x="468313" y="411120"/>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3600" b="1" dirty="0">
                <a:solidFill>
                  <a:srgbClr val="002060"/>
                </a:solidFill>
                <a:latin typeface="Calibri" panose="020F0502020204030204" pitchFamily="34" charset="0"/>
              </a:rPr>
              <a:t> </a:t>
            </a:r>
            <a:r>
              <a:rPr lang="en-US" altLang="en-US" sz="4000" b="1" dirty="0" smtClean="0">
                <a:solidFill>
                  <a:srgbClr val="002060"/>
                </a:solidFill>
                <a:latin typeface="Calibri" panose="020F0502020204030204" pitchFamily="34" charset="0"/>
              </a:rPr>
              <a:t>Techniques for Inclusion </a:t>
            </a:r>
            <a:endParaRPr lang="en-US" altLang="en-US" sz="40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72951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838200" y="1295401"/>
            <a:ext cx="7848600" cy="4678680"/>
          </a:xfrm>
        </p:spPr>
        <p:txBody>
          <a:bodyPr>
            <a:normAutofit fontScale="62500" lnSpcReduction="20000"/>
          </a:bodyPr>
          <a:lstStyle/>
          <a:p>
            <a:pPr>
              <a:spcAft>
                <a:spcPts val="900"/>
              </a:spcAft>
              <a:buFont typeface="Wingdings" charset="0"/>
              <a:buNone/>
              <a:defRPr/>
            </a:pPr>
            <a:endParaRPr lang="en-US" altLang="en-US" sz="3600" dirty="0">
              <a:solidFill>
                <a:srgbClr val="002060"/>
              </a:solidFill>
              <a:ea typeface="ＭＳ Ｐゴシック" charset="0"/>
            </a:endParaRPr>
          </a:p>
          <a:p>
            <a:pPr>
              <a:buFont typeface="Wingdings" panose="05000000000000000000" pitchFamily="2" charset="2"/>
              <a:buChar char="§"/>
              <a:defRPr/>
            </a:pPr>
            <a:r>
              <a:rPr lang="en-US" sz="3600" dirty="0">
                <a:solidFill>
                  <a:srgbClr val="002060"/>
                </a:solidFill>
                <a:ea typeface="ＭＳ Ｐゴシック" charset="0"/>
              </a:rPr>
              <a:t>Develop a list of preapproved accommodations not requiring a full assessment and interactive process</a:t>
            </a:r>
          </a:p>
          <a:p>
            <a:pPr>
              <a:buFont typeface="Wingdings" panose="05000000000000000000" pitchFamily="2" charset="2"/>
              <a:buChar char="§"/>
              <a:defRPr/>
            </a:pPr>
            <a:endParaRPr lang="en-US" sz="1400" dirty="0">
              <a:solidFill>
                <a:srgbClr val="002060"/>
              </a:solidFill>
              <a:ea typeface="ＭＳ Ｐゴシック" charset="0"/>
            </a:endParaRPr>
          </a:p>
          <a:p>
            <a:pPr>
              <a:buFont typeface="Wingdings" panose="05000000000000000000" pitchFamily="2" charset="2"/>
              <a:buChar char="§"/>
              <a:defRPr/>
            </a:pPr>
            <a:r>
              <a:rPr lang="en-US" sz="3600" dirty="0">
                <a:solidFill>
                  <a:srgbClr val="002060"/>
                </a:solidFill>
                <a:ea typeface="ＭＳ Ｐゴシック" charset="0"/>
              </a:rPr>
              <a:t>Purchase or develop an accommodation tracking system</a:t>
            </a:r>
          </a:p>
          <a:p>
            <a:pPr>
              <a:buFont typeface="Wingdings" panose="05000000000000000000" pitchFamily="2" charset="2"/>
              <a:buChar char="§"/>
              <a:defRPr/>
            </a:pPr>
            <a:endParaRPr lang="en-US" sz="1400" dirty="0">
              <a:solidFill>
                <a:srgbClr val="002060"/>
              </a:solidFill>
              <a:ea typeface="ＭＳ Ｐゴシック" charset="0"/>
            </a:endParaRPr>
          </a:p>
          <a:p>
            <a:pPr>
              <a:buFont typeface="Wingdings" panose="05000000000000000000" pitchFamily="2" charset="2"/>
              <a:buChar char="§"/>
              <a:defRPr/>
            </a:pPr>
            <a:r>
              <a:rPr lang="en-US" altLang="en-US" sz="3600" dirty="0">
                <a:solidFill>
                  <a:srgbClr val="002060"/>
                </a:solidFill>
                <a:ea typeface="ＭＳ Ｐゴシック" charset="0"/>
              </a:rPr>
              <a:t>Gathering/reporting meaningful metrics (e.g. </a:t>
            </a:r>
            <a:r>
              <a:rPr lang="en-US" altLang="en-US" sz="3600" dirty="0" smtClean="0">
                <a:solidFill>
                  <a:srgbClr val="002060"/>
                </a:solidFill>
                <a:ea typeface="ＭＳ Ｐゴシック" charset="0"/>
              </a:rPr>
              <a:t>accommodation inquiries, provided, denied, appealed, days lost to inaction)</a:t>
            </a:r>
          </a:p>
          <a:p>
            <a:pPr>
              <a:buFont typeface="Wingdings" panose="05000000000000000000" pitchFamily="2" charset="2"/>
              <a:buChar char="§"/>
              <a:defRPr/>
            </a:pPr>
            <a:endParaRPr lang="en-US" altLang="en-US" sz="3600" dirty="0" smtClean="0">
              <a:solidFill>
                <a:srgbClr val="002060"/>
              </a:solidFill>
              <a:ea typeface="ＭＳ Ｐゴシック" charset="0"/>
            </a:endParaRPr>
          </a:p>
          <a:p>
            <a:pPr>
              <a:buFont typeface="Wingdings" panose="05000000000000000000" pitchFamily="2" charset="2"/>
              <a:buChar char="§"/>
              <a:defRPr/>
            </a:pPr>
            <a:r>
              <a:rPr lang="en-US" altLang="en-US" sz="3600" dirty="0">
                <a:solidFill>
                  <a:srgbClr val="002060"/>
                </a:solidFill>
                <a:ea typeface="ＭＳ Ｐゴシック" charset="0"/>
              </a:rPr>
              <a:t>B</a:t>
            </a:r>
            <a:r>
              <a:rPr lang="en-US" altLang="en-US" sz="3600" dirty="0" smtClean="0">
                <a:solidFill>
                  <a:srgbClr val="002060"/>
                </a:solidFill>
                <a:ea typeface="ＭＳ Ｐゴシック" charset="0"/>
              </a:rPr>
              <a:t>enchmarking against peers </a:t>
            </a:r>
            <a:r>
              <a:rPr lang="en-US" altLang="en-US" sz="3600" dirty="0" err="1" smtClean="0">
                <a:solidFill>
                  <a:srgbClr val="002060"/>
                </a:solidFill>
                <a:ea typeface="ＭＳ Ｐゴシック" charset="0"/>
              </a:rPr>
              <a:t>Disability:IN</a:t>
            </a:r>
            <a:r>
              <a:rPr lang="en-US" altLang="en-US" sz="3600" dirty="0" smtClean="0">
                <a:solidFill>
                  <a:srgbClr val="002060"/>
                </a:solidFill>
                <a:ea typeface="ＭＳ Ｐゴシック" charset="0"/>
              </a:rPr>
              <a:t> </a:t>
            </a:r>
            <a:r>
              <a:rPr lang="en-US" altLang="en-US" sz="3600" dirty="0">
                <a:solidFill>
                  <a:srgbClr val="002060"/>
                </a:solidFill>
                <a:ea typeface="ＭＳ Ｐゴシック" charset="0"/>
              </a:rPr>
              <a:t>or NOD </a:t>
            </a:r>
            <a:endParaRPr lang="en-US" sz="3600" dirty="0">
              <a:solidFill>
                <a:srgbClr val="002060"/>
              </a:solidFill>
              <a:ea typeface="ＭＳ Ｐゴシック" charset="0"/>
            </a:endParaRPr>
          </a:p>
          <a:p>
            <a:pPr>
              <a:buFont typeface="Wingdings" panose="05000000000000000000" pitchFamily="2" charset="2"/>
              <a:buChar char="§"/>
              <a:defRPr/>
            </a:pPr>
            <a:endParaRPr lang="en-US" sz="1400" dirty="0">
              <a:solidFill>
                <a:srgbClr val="002060"/>
              </a:solidFill>
              <a:ea typeface="ＭＳ Ｐゴシック" charset="0"/>
            </a:endParaRPr>
          </a:p>
          <a:p>
            <a:pPr>
              <a:buFont typeface="Wingdings" panose="05000000000000000000" pitchFamily="2" charset="2"/>
              <a:buChar char="§"/>
              <a:defRPr/>
            </a:pPr>
            <a:r>
              <a:rPr lang="en-US" sz="3600" dirty="0">
                <a:solidFill>
                  <a:srgbClr val="002060"/>
                </a:solidFill>
                <a:ea typeface="ＭＳ Ｐゴシック" charset="0"/>
              </a:rPr>
              <a:t>Encouraging all employees to be visible/engaged allies</a:t>
            </a:r>
          </a:p>
        </p:txBody>
      </p:sp>
      <p:sp>
        <p:nvSpPr>
          <p:cNvPr id="3481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1134C7B6-338D-4F35-BD95-ACA9A143C61B}" type="slidenum">
              <a:rPr lang="en-US" altLang="en-US" sz="1200">
                <a:solidFill>
                  <a:srgbClr val="FFFFFF"/>
                </a:solidFill>
              </a:rPr>
              <a:pPr>
                <a:spcBef>
                  <a:spcPct val="0"/>
                </a:spcBef>
                <a:buFontTx/>
                <a:buNone/>
              </a:pPr>
              <a:t>16</a:t>
            </a:fld>
            <a:endParaRPr lang="en-US" altLang="en-US" sz="1400">
              <a:solidFill>
                <a:srgbClr val="FFFFFF"/>
              </a:solidFill>
            </a:endParaRPr>
          </a:p>
        </p:txBody>
      </p:sp>
      <p:sp>
        <p:nvSpPr>
          <p:cNvPr id="5" name="Title 1"/>
          <p:cNvSpPr txBox="1">
            <a:spLocks/>
          </p:cNvSpPr>
          <p:nvPr/>
        </p:nvSpPr>
        <p:spPr bwMode="auto">
          <a:xfrm>
            <a:off x="406400" y="358775"/>
            <a:ext cx="5897563"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400" b="1" dirty="0" smtClean="0">
                <a:solidFill>
                  <a:schemeClr val="accent1">
                    <a:lumMod val="50000"/>
                  </a:schemeClr>
                </a:solidFill>
                <a:ea typeface="ＭＳ Ｐゴシック" charset="0"/>
              </a:rPr>
              <a:t>  </a:t>
            </a:r>
          </a:p>
          <a:p>
            <a:pPr eaLnBrk="1" hangingPunct="1">
              <a:spcBef>
                <a:spcPct val="0"/>
              </a:spcBef>
              <a:buFont typeface="Wingdings" pitchFamily="2" charset="2"/>
              <a:buNone/>
              <a:defRPr/>
            </a:pPr>
            <a:r>
              <a:rPr lang="en-US" altLang="en-US" sz="4400" b="1" dirty="0" smtClean="0">
                <a:solidFill>
                  <a:schemeClr val="accent1">
                    <a:lumMod val="50000"/>
                  </a:schemeClr>
                </a:solidFill>
                <a:ea typeface="ＭＳ Ｐゴシック" charset="0"/>
              </a:rPr>
              <a:t> </a:t>
            </a:r>
            <a:r>
              <a:rPr lang="en-US" altLang="en-US" sz="3600" b="1" dirty="0" smtClean="0">
                <a:solidFill>
                  <a:srgbClr val="254061"/>
                </a:solidFill>
                <a:ea typeface="ＭＳ Ｐゴシック" charset="0"/>
              </a:rPr>
              <a:t>Techniques for Inclusion</a:t>
            </a:r>
          </a:p>
          <a:p>
            <a:pPr eaLnBrk="1" hangingPunct="1">
              <a:spcBef>
                <a:spcPct val="0"/>
              </a:spcBef>
              <a:buFont typeface="Wingdings" pitchFamily="2" charset="2"/>
              <a:buNone/>
              <a:defRPr/>
            </a:pPr>
            <a:endParaRPr lang="en-US" altLang="en-US" sz="3600" b="1" dirty="0">
              <a:solidFill>
                <a:srgbClr val="25406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6725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838200" y="1295401"/>
            <a:ext cx="7848600" cy="4658360"/>
          </a:xfrm>
        </p:spPr>
        <p:txBody>
          <a:bodyPr>
            <a:normAutofit/>
          </a:bodyPr>
          <a:lstStyle/>
          <a:p>
            <a:pPr marL="0" indent="0">
              <a:lnSpc>
                <a:spcPct val="80000"/>
              </a:lnSpc>
              <a:defRPr/>
            </a:pPr>
            <a:endParaRPr lang="en-US" altLang="en-US" sz="2000" dirty="0" smtClean="0"/>
          </a:p>
          <a:p>
            <a:pPr>
              <a:lnSpc>
                <a:spcPct val="80000"/>
              </a:lnSpc>
              <a:buFont typeface="Wingdings" panose="05000000000000000000" pitchFamily="2" charset="2"/>
              <a:buChar char="§"/>
              <a:defRPr/>
            </a:pPr>
            <a:r>
              <a:rPr lang="en-US" altLang="en-US" sz="2000" dirty="0" smtClean="0"/>
              <a:t>Developing a </a:t>
            </a:r>
            <a:r>
              <a:rPr lang="ja-JP" altLang="en-US" sz="2000" dirty="0" smtClean="0"/>
              <a:t>“</a:t>
            </a:r>
            <a:r>
              <a:rPr lang="en-US" altLang="ja-JP" sz="2000" dirty="0" smtClean="0"/>
              <a:t>task bank</a:t>
            </a:r>
            <a:r>
              <a:rPr lang="ja-JP" altLang="en-US" sz="2000" dirty="0" smtClean="0"/>
              <a:t>”</a:t>
            </a:r>
            <a:r>
              <a:rPr lang="en-US" altLang="ja-JP" sz="2000" dirty="0" smtClean="0"/>
              <a:t> of jobs that an employee with a disability or injury can perform to keep them engaged with the workplace</a:t>
            </a:r>
          </a:p>
          <a:p>
            <a:pPr>
              <a:lnSpc>
                <a:spcPct val="80000"/>
              </a:lnSpc>
              <a:buFont typeface="Wingdings" panose="05000000000000000000" pitchFamily="2" charset="2"/>
              <a:buChar char="§"/>
              <a:defRPr/>
            </a:pPr>
            <a:endParaRPr lang="en-US" altLang="en-US" sz="2000" dirty="0" smtClean="0"/>
          </a:p>
          <a:p>
            <a:pPr>
              <a:lnSpc>
                <a:spcPct val="80000"/>
              </a:lnSpc>
              <a:buFont typeface="Wingdings" panose="05000000000000000000" pitchFamily="2" charset="2"/>
              <a:buChar char="§"/>
              <a:defRPr/>
            </a:pPr>
            <a:r>
              <a:rPr lang="en-US" altLang="en-US" sz="2000" dirty="0" smtClean="0"/>
              <a:t>Training and more training particularly for hiring managers and supervisors – consider building educational prompts into the enterprises information system to guide employees</a:t>
            </a:r>
          </a:p>
          <a:p>
            <a:pPr>
              <a:lnSpc>
                <a:spcPct val="80000"/>
              </a:lnSpc>
              <a:buFont typeface="Wingdings" panose="05000000000000000000" pitchFamily="2" charset="2"/>
              <a:buChar char="§"/>
              <a:defRPr/>
            </a:pPr>
            <a:endParaRPr lang="en-US" altLang="en-US" sz="2000" dirty="0" smtClean="0"/>
          </a:p>
          <a:p>
            <a:pPr>
              <a:lnSpc>
                <a:spcPct val="80000"/>
              </a:lnSpc>
              <a:buFont typeface="Wingdings" panose="05000000000000000000" pitchFamily="2" charset="2"/>
              <a:buChar char="§"/>
              <a:defRPr/>
            </a:pPr>
            <a:r>
              <a:rPr lang="en-US" altLang="en-US" sz="2000" dirty="0" smtClean="0"/>
              <a:t>Use outside resources more effectively – do not recreate the wheel internally</a:t>
            </a:r>
          </a:p>
          <a:p>
            <a:pPr marL="0" indent="0">
              <a:lnSpc>
                <a:spcPct val="80000"/>
              </a:lnSpc>
              <a:defRPr/>
            </a:pPr>
            <a:endParaRPr lang="en-US" altLang="en-US" sz="2000" dirty="0" smtClean="0"/>
          </a:p>
          <a:p>
            <a:pPr>
              <a:lnSpc>
                <a:spcPct val="80000"/>
              </a:lnSpc>
              <a:buFont typeface="Wingdings" panose="05000000000000000000" pitchFamily="2" charset="2"/>
              <a:buChar char="§"/>
              <a:defRPr/>
            </a:pPr>
            <a:r>
              <a:rPr lang="en-US" altLang="en-US" sz="2000" dirty="0" smtClean="0"/>
              <a:t>Provide boilerplate accessibility contract language to contract officers</a:t>
            </a:r>
          </a:p>
          <a:p>
            <a:pPr>
              <a:lnSpc>
                <a:spcPct val="80000"/>
              </a:lnSpc>
              <a:buFont typeface="Wingdings" panose="05000000000000000000" pitchFamily="2" charset="2"/>
              <a:buChar char="§"/>
              <a:defRPr/>
            </a:pPr>
            <a:endParaRPr lang="en-US" altLang="en-US" sz="900" b="0" dirty="0" smtClean="0"/>
          </a:p>
        </p:txBody>
      </p:sp>
      <p:sp>
        <p:nvSpPr>
          <p:cNvPr id="3686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1197468-68FA-4DE0-97AA-BF7F65022895}" type="slidenum">
              <a:rPr lang="en-US" altLang="en-US" sz="1200">
                <a:solidFill>
                  <a:srgbClr val="FFFFFF"/>
                </a:solidFill>
              </a:rPr>
              <a:pPr>
                <a:spcBef>
                  <a:spcPct val="0"/>
                </a:spcBef>
                <a:buFontTx/>
                <a:buNone/>
              </a:pPr>
              <a:t>17</a:t>
            </a:fld>
            <a:endParaRPr lang="en-US" altLang="en-US" sz="1400">
              <a:solidFill>
                <a:srgbClr val="FFFFFF"/>
              </a:solidFill>
            </a:endParaRPr>
          </a:p>
        </p:txBody>
      </p:sp>
      <p:sp>
        <p:nvSpPr>
          <p:cNvPr id="5" name="Title 1"/>
          <p:cNvSpPr txBox="1">
            <a:spLocks/>
          </p:cNvSpPr>
          <p:nvPr/>
        </p:nvSpPr>
        <p:spPr bwMode="auto">
          <a:xfrm>
            <a:off x="406400" y="358775"/>
            <a:ext cx="5897563"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400" b="1" dirty="0" smtClean="0">
                <a:solidFill>
                  <a:schemeClr val="accent1">
                    <a:lumMod val="50000"/>
                  </a:schemeClr>
                </a:solidFill>
                <a:ea typeface="ＭＳ Ｐゴシック" charset="0"/>
              </a:rPr>
              <a:t>  </a:t>
            </a:r>
          </a:p>
          <a:p>
            <a:pPr eaLnBrk="1" hangingPunct="1">
              <a:spcBef>
                <a:spcPct val="0"/>
              </a:spcBef>
              <a:buFont typeface="Wingdings" pitchFamily="2" charset="2"/>
              <a:buNone/>
              <a:defRPr/>
            </a:pPr>
            <a:r>
              <a:rPr lang="en-US" altLang="en-US" sz="4400" b="1" dirty="0" smtClean="0">
                <a:solidFill>
                  <a:schemeClr val="accent1">
                    <a:lumMod val="50000"/>
                  </a:schemeClr>
                </a:solidFill>
                <a:ea typeface="ＭＳ Ｐゴシック" charset="0"/>
              </a:rPr>
              <a:t> </a:t>
            </a:r>
            <a:r>
              <a:rPr lang="en-US" altLang="en-US" sz="3000" b="1" dirty="0" smtClean="0">
                <a:solidFill>
                  <a:srgbClr val="254061"/>
                </a:solidFill>
                <a:ea typeface="ＭＳ Ｐゴシック" charset="0"/>
              </a:rPr>
              <a:t>Techniques for Inclusion</a:t>
            </a:r>
          </a:p>
          <a:p>
            <a:pPr eaLnBrk="1" hangingPunct="1">
              <a:spcBef>
                <a:spcPct val="0"/>
              </a:spcBef>
              <a:buFont typeface="Wingdings" pitchFamily="2" charset="2"/>
              <a:buNone/>
              <a:defRPr/>
            </a:pPr>
            <a:endParaRPr lang="en-US" altLang="en-US" sz="3600" b="1" dirty="0">
              <a:solidFill>
                <a:srgbClr val="25406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9296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838200" y="1295400"/>
            <a:ext cx="7848600" cy="4685675"/>
          </a:xfrm>
        </p:spPr>
        <p:txBody>
          <a:bodyPr>
            <a:normAutofit lnSpcReduction="10000"/>
          </a:bodyPr>
          <a:lstStyle/>
          <a:p>
            <a:pPr>
              <a:lnSpc>
                <a:spcPct val="90000"/>
              </a:lnSpc>
              <a:spcBef>
                <a:spcPts val="25"/>
              </a:spcBef>
              <a:spcAft>
                <a:spcPts val="1350"/>
              </a:spcAft>
            </a:pPr>
            <a:endParaRPr lang="en-US" altLang="en-US" sz="900" b="0" dirty="0" smtClean="0">
              <a:solidFill>
                <a:srgbClr val="002060"/>
              </a:solidFill>
            </a:endParaRPr>
          </a:p>
          <a:p>
            <a:pPr>
              <a:lnSpc>
                <a:spcPct val="90000"/>
              </a:lnSpc>
              <a:spcBef>
                <a:spcPts val="25"/>
              </a:spcBef>
              <a:spcAft>
                <a:spcPts val="1350"/>
              </a:spcAft>
            </a:pPr>
            <a:r>
              <a:rPr lang="en-US" altLang="en-US" sz="2700" b="0" dirty="0" smtClean="0">
                <a:solidFill>
                  <a:srgbClr val="002060"/>
                </a:solidFill>
              </a:rPr>
              <a:t>The basis for inclusive employment is the reasonable accommodation (RA) policy and process</a:t>
            </a:r>
          </a:p>
          <a:p>
            <a:pPr>
              <a:lnSpc>
                <a:spcPct val="90000"/>
              </a:lnSpc>
              <a:spcBef>
                <a:spcPts val="25"/>
              </a:spcBef>
              <a:spcAft>
                <a:spcPts val="1350"/>
              </a:spcAft>
            </a:pPr>
            <a:r>
              <a:rPr lang="en-US" altLang="en-US" sz="2700" b="0" dirty="0" smtClean="0">
                <a:solidFill>
                  <a:srgbClr val="002060"/>
                </a:solidFill>
              </a:rPr>
              <a:t>The foundation for reasonable accommodation is a robust interactive process (IP)</a:t>
            </a:r>
          </a:p>
          <a:p>
            <a:pPr>
              <a:lnSpc>
                <a:spcPct val="90000"/>
              </a:lnSpc>
              <a:spcBef>
                <a:spcPts val="25"/>
              </a:spcBef>
              <a:spcAft>
                <a:spcPts val="1350"/>
              </a:spcAft>
            </a:pPr>
            <a:r>
              <a:rPr lang="en-US" altLang="en-US" sz="2700" b="0" dirty="0" smtClean="0">
                <a:solidFill>
                  <a:srgbClr val="002060"/>
                </a:solidFill>
              </a:rPr>
              <a:t>The trigger for RA and IP is a request for an accommodation or recognition of an obvious barrier to someone with a known disability</a:t>
            </a:r>
          </a:p>
          <a:p>
            <a:pPr>
              <a:lnSpc>
                <a:spcPct val="90000"/>
              </a:lnSpc>
              <a:spcBef>
                <a:spcPts val="25"/>
              </a:spcBef>
              <a:spcAft>
                <a:spcPts val="1350"/>
              </a:spcAft>
            </a:pPr>
            <a:r>
              <a:rPr lang="en-US" altLang="en-US" sz="2700" b="0" dirty="0" smtClean="0">
                <a:solidFill>
                  <a:srgbClr val="002060"/>
                </a:solidFill>
              </a:rPr>
              <a:t>A request for accommodation includes two essential elements – a medical condition and a related challenge at work</a:t>
            </a:r>
          </a:p>
        </p:txBody>
      </p:sp>
      <p:sp>
        <p:nvSpPr>
          <p:cNvPr id="450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B25C16E-F6D1-45D1-BE69-77CD732D5827}" type="slidenum">
              <a:rPr lang="en-US" altLang="en-US" sz="1200">
                <a:solidFill>
                  <a:srgbClr val="FFFFFF"/>
                </a:solidFill>
              </a:rPr>
              <a:pPr>
                <a:spcBef>
                  <a:spcPct val="0"/>
                </a:spcBef>
                <a:buFontTx/>
                <a:buNone/>
              </a:pPr>
              <a:t>18</a:t>
            </a:fld>
            <a:endParaRPr lang="en-US" altLang="en-US" sz="1400">
              <a:solidFill>
                <a:srgbClr val="FFFFFF"/>
              </a:solidFill>
            </a:endParaRPr>
          </a:p>
        </p:txBody>
      </p:sp>
      <p:sp>
        <p:nvSpPr>
          <p:cNvPr id="45060"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2700" b="1" dirty="0" smtClean="0">
                <a:solidFill>
                  <a:srgbClr val="002060"/>
                </a:solidFill>
                <a:latin typeface="Calibri" panose="020F0502020204030204" pitchFamily="34" charset="0"/>
              </a:rPr>
              <a:t>Techniques for Effective Accommodations</a:t>
            </a:r>
            <a:endParaRPr lang="en-US" altLang="en-US" sz="27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363562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sz="half" idx="1"/>
          </p:nvPr>
        </p:nvSpPr>
        <p:spPr/>
        <p:txBody>
          <a:bodyPr/>
          <a:lstStyle/>
          <a:p>
            <a:pPr marL="346075" indent="-346075">
              <a:spcAft>
                <a:spcPts val="1200"/>
              </a:spcAft>
              <a:buFont typeface="Wingdings" panose="05000000000000000000" pitchFamily="2" charset="2"/>
              <a:buChar char="§"/>
            </a:pPr>
            <a:r>
              <a:rPr lang="en-US" altLang="en-US" dirty="0"/>
              <a:t>What is the Interactive Process (IP</a:t>
            </a:r>
            <a:r>
              <a:rPr lang="en-US" altLang="en-US" dirty="0" smtClean="0"/>
              <a:t>)?</a:t>
            </a:r>
            <a:endParaRPr lang="en-US" altLang="en-US" b="0" dirty="0"/>
          </a:p>
          <a:p>
            <a:pPr marL="346075" indent="-346075">
              <a:spcAft>
                <a:spcPts val="1200"/>
              </a:spcAft>
              <a:buFont typeface="Wingdings" panose="05000000000000000000" pitchFamily="2" charset="2"/>
              <a:buChar char="§"/>
            </a:pPr>
            <a:r>
              <a:rPr lang="en-US" altLang="en-US" b="0" dirty="0" smtClean="0"/>
              <a:t>A collaborative effort to identify effective accommodation solutions – it’s that simple.</a:t>
            </a:r>
          </a:p>
        </p:txBody>
      </p:sp>
      <p:sp>
        <p:nvSpPr>
          <p:cNvPr id="31747" name="Content Placeholder 9"/>
          <p:cNvSpPr>
            <a:spLocks noGrp="1"/>
          </p:cNvSpPr>
          <p:nvPr>
            <p:ph sz="half" idx="2"/>
          </p:nvPr>
        </p:nvSpPr>
        <p:spPr/>
        <p:txBody>
          <a:bodyPr/>
          <a:lstStyle/>
          <a:p>
            <a:pPr marL="347472" indent="-347472">
              <a:spcAft>
                <a:spcPts val="1200"/>
              </a:spcAft>
              <a:buFont typeface="Wingdings" panose="05000000000000000000" pitchFamily="2" charset="2"/>
              <a:buChar char="§"/>
              <a:defRPr/>
            </a:pPr>
            <a:r>
              <a:rPr lang="en-US" altLang="en-US" b="0" dirty="0" smtClean="0"/>
              <a:t>Creates a standard of practice</a:t>
            </a:r>
          </a:p>
          <a:p>
            <a:pPr marL="347472" indent="-347472">
              <a:spcAft>
                <a:spcPts val="1200"/>
              </a:spcAft>
              <a:buFont typeface="Wingdings" panose="05000000000000000000" pitchFamily="2" charset="2"/>
              <a:buChar char="§"/>
              <a:defRPr/>
            </a:pPr>
            <a:r>
              <a:rPr lang="en-US" altLang="en-US" b="0" dirty="0" smtClean="0"/>
              <a:t>Facilitates communication and inclusion</a:t>
            </a:r>
          </a:p>
          <a:p>
            <a:pPr marL="347472" indent="-347472">
              <a:spcAft>
                <a:spcPts val="1200"/>
              </a:spcAft>
              <a:buFont typeface="Wingdings" panose="05000000000000000000" pitchFamily="2" charset="2"/>
              <a:buChar char="§"/>
              <a:defRPr/>
            </a:pPr>
            <a:r>
              <a:rPr lang="en-US" altLang="en-US" b="0" dirty="0" smtClean="0"/>
              <a:t>Demonstrates good faith</a:t>
            </a:r>
          </a:p>
          <a:p>
            <a:pPr marL="347472" indent="-347472">
              <a:spcAft>
                <a:spcPts val="1200"/>
              </a:spcAft>
              <a:buFont typeface="Wingdings" panose="05000000000000000000" pitchFamily="2" charset="2"/>
              <a:buChar char="§"/>
              <a:defRPr/>
            </a:pPr>
            <a:r>
              <a:rPr lang="en-US" altLang="en-US" b="0" dirty="0" smtClean="0"/>
              <a:t>Leads to ADA/Section 503 compliance</a:t>
            </a:r>
          </a:p>
          <a:p>
            <a:pPr marL="0" indent="0">
              <a:spcAft>
                <a:spcPts val="1200"/>
              </a:spcAft>
              <a:buFont typeface="Wingdings" panose="05000000000000000000" pitchFamily="2" charset="2"/>
              <a:buChar char="§"/>
              <a:defRPr/>
            </a:pPr>
            <a:endParaRPr lang="en-US" altLang="en-US" b="0" dirty="0" smtClean="0"/>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CDDA9BB-D5BA-465D-B370-E61DB86A10CE}" type="slidenum">
              <a:rPr lang="en-US" altLang="en-US" sz="1400" smtClean="0">
                <a:solidFill>
                  <a:srgbClr val="FFFFFF"/>
                </a:solidFill>
              </a:rPr>
              <a:pPr>
                <a:spcBef>
                  <a:spcPct val="0"/>
                </a:spcBef>
                <a:buFontTx/>
                <a:buNone/>
              </a:pPr>
              <a:t>19</a:t>
            </a:fld>
            <a:endParaRPr lang="en-US" altLang="en-US" sz="1400" smtClean="0">
              <a:solidFill>
                <a:srgbClr val="FFFFFF"/>
              </a:solidFill>
            </a:endParaRPr>
          </a:p>
        </p:txBody>
      </p:sp>
      <p:pic>
        <p:nvPicPr>
          <p:cNvPr id="31750" name="Picture 10" descr="two people having a conversa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2646" y="4801444"/>
            <a:ext cx="2560638" cy="169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2700" b="1" dirty="0" smtClean="0">
                <a:solidFill>
                  <a:srgbClr val="002060"/>
                </a:solidFill>
                <a:latin typeface="Calibri" panose="020F0502020204030204" pitchFamily="34" charset="0"/>
              </a:rPr>
              <a:t>Techniques for Effective Accommodations</a:t>
            </a:r>
            <a:endParaRPr lang="en-US" altLang="en-US" sz="27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222356488"/>
      </p:ext>
    </p:extLst>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49E269A4-8D0D-4809-A08A-9DF9F26F4053}"/>
              </a:ext>
            </a:extLst>
          </p:cNvPr>
          <p:cNvSpPr>
            <a:spLocks noGrp="1"/>
          </p:cNvSpPr>
          <p:nvPr>
            <p:ph sz="half" idx="1"/>
          </p:nvPr>
        </p:nvSpPr>
        <p:spPr>
          <a:xfrm>
            <a:off x="1066800" y="1528128"/>
            <a:ext cx="4432126" cy="4964747"/>
          </a:xfrm>
        </p:spPr>
        <p:txBody>
          <a:bodyPr/>
          <a:lstStyle/>
          <a:p>
            <a:pPr marL="514350" indent="-514350">
              <a:spcBef>
                <a:spcPts val="24"/>
              </a:spcBef>
              <a:spcAft>
                <a:spcPts val="1200"/>
              </a:spcAft>
              <a:buFont typeface="+mj-lt"/>
              <a:buAutoNum type="arabicPeriod"/>
              <a:defRPr/>
            </a:pPr>
            <a:r>
              <a:rPr lang="en-US" altLang="en-US" sz="2600" b="0" dirty="0" smtClean="0"/>
              <a:t>JAN Services </a:t>
            </a:r>
          </a:p>
          <a:p>
            <a:pPr marL="514350" indent="-514350">
              <a:spcBef>
                <a:spcPts val="24"/>
              </a:spcBef>
              <a:spcAft>
                <a:spcPts val="1200"/>
              </a:spcAft>
              <a:buFont typeface="+mj-lt"/>
              <a:buAutoNum type="arabicPeriod"/>
              <a:defRPr/>
            </a:pPr>
            <a:r>
              <a:rPr lang="en-US" altLang="en-US" sz="2600" b="0" dirty="0" smtClean="0"/>
              <a:t>Disability Inclusion Revolution</a:t>
            </a:r>
            <a:endParaRPr lang="en-US" altLang="en-US" sz="2600" b="0" dirty="0"/>
          </a:p>
          <a:p>
            <a:pPr marL="514350" indent="-514350">
              <a:spcBef>
                <a:spcPts val="24"/>
              </a:spcBef>
              <a:spcAft>
                <a:spcPts val="1200"/>
              </a:spcAft>
              <a:buFont typeface="+mj-lt"/>
              <a:buAutoNum type="arabicPeriod"/>
              <a:defRPr/>
            </a:pPr>
            <a:r>
              <a:rPr lang="en-US" altLang="en-US" sz="2600" b="0" dirty="0" smtClean="0"/>
              <a:t>Inclusionary –</a:t>
            </a:r>
          </a:p>
          <a:p>
            <a:pPr marL="0" indent="0">
              <a:spcBef>
                <a:spcPts val="24"/>
              </a:spcBef>
              <a:spcAft>
                <a:spcPts val="1200"/>
              </a:spcAft>
              <a:defRPr/>
            </a:pPr>
            <a:r>
              <a:rPr lang="en-US" altLang="en-US" sz="2600" b="0" dirty="0"/>
              <a:t>	</a:t>
            </a:r>
            <a:r>
              <a:rPr lang="en-US" altLang="en-US" sz="2600" b="0" dirty="0" smtClean="0"/>
              <a:t>Techniques</a:t>
            </a:r>
          </a:p>
          <a:p>
            <a:pPr marL="0" indent="0">
              <a:spcBef>
                <a:spcPts val="24"/>
              </a:spcBef>
              <a:spcAft>
                <a:spcPts val="1200"/>
              </a:spcAft>
              <a:defRPr/>
            </a:pPr>
            <a:r>
              <a:rPr lang="en-US" altLang="en-US" sz="2600" b="0" dirty="0"/>
              <a:t>	</a:t>
            </a:r>
            <a:r>
              <a:rPr lang="en-US" altLang="en-US" sz="2600" b="0" dirty="0" smtClean="0"/>
              <a:t>Tools</a:t>
            </a:r>
          </a:p>
          <a:p>
            <a:pPr marL="0" indent="0">
              <a:spcBef>
                <a:spcPts val="24"/>
              </a:spcBef>
              <a:spcAft>
                <a:spcPts val="1200"/>
              </a:spcAft>
              <a:defRPr/>
            </a:pPr>
            <a:r>
              <a:rPr lang="en-US" altLang="en-US" sz="2600" b="0" dirty="0"/>
              <a:t>	</a:t>
            </a:r>
            <a:r>
              <a:rPr lang="en-US" altLang="en-US" sz="2600" b="0" dirty="0" smtClean="0"/>
              <a:t>Technologies</a:t>
            </a:r>
          </a:p>
          <a:p>
            <a:pPr marL="0" indent="0">
              <a:spcBef>
                <a:spcPts val="24"/>
              </a:spcBef>
              <a:spcAft>
                <a:spcPts val="1200"/>
              </a:spcAft>
              <a:defRPr/>
            </a:pPr>
            <a:r>
              <a:rPr lang="en-US" altLang="en-US" sz="2600" b="0" dirty="0"/>
              <a:t> </a:t>
            </a:r>
            <a:r>
              <a:rPr lang="en-US" altLang="en-US" sz="2600" b="0" dirty="0" smtClean="0"/>
              <a:t>     - throughout the 	employee life cycle. </a:t>
            </a:r>
            <a:endParaRPr lang="en-US" altLang="en-US" sz="2600" b="0" dirty="0"/>
          </a:p>
          <a:p>
            <a:pPr marL="0" indent="0">
              <a:defRPr/>
            </a:pPr>
            <a:endParaRPr lang="en-US" altLang="en-US" sz="2600" b="0" dirty="0"/>
          </a:p>
        </p:txBody>
      </p:sp>
      <p:sp>
        <p:nvSpPr>
          <p:cNvPr id="3789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58952D4-ED18-4489-9FCE-3A5547648C56}"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sp>
        <p:nvSpPr>
          <p:cNvPr id="37892"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400" b="1" dirty="0" smtClean="0"/>
              <a:t>Topics</a:t>
            </a:r>
            <a:r>
              <a:rPr lang="en-US" altLang="en-US" b="1" dirty="0" smtClean="0"/>
              <a:t> </a:t>
            </a:r>
            <a:endParaRPr lang="en-US" altLang="en-US" b="1" dirty="0"/>
          </a:p>
        </p:txBody>
      </p:sp>
      <p:pic>
        <p:nvPicPr>
          <p:cNvPr id="37893" name="Content Placeholder 7" descr="young woman in wheelchai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2181" y="2265944"/>
            <a:ext cx="2603957" cy="3068056"/>
          </a:xfrm>
        </p:spPr>
      </p:pic>
    </p:spTree>
    <p:extLst>
      <p:ext uri="{BB962C8B-B14F-4D97-AF65-F5344CB8AC3E}">
        <p14:creationId xmlns:p14="http://schemas.microsoft.com/office/powerpoint/2010/main" val="16008889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838200" y="1295400"/>
            <a:ext cx="7848600" cy="5184775"/>
          </a:xfrm>
        </p:spPr>
        <p:txBody>
          <a:bodyPr/>
          <a:lstStyle/>
          <a:p>
            <a:pPr>
              <a:lnSpc>
                <a:spcPct val="150000"/>
              </a:lnSpc>
            </a:pPr>
            <a:r>
              <a:rPr lang="en-US" altLang="en-US" dirty="0">
                <a:solidFill>
                  <a:srgbClr val="254061"/>
                </a:solidFill>
                <a:latin typeface="Calibri" panose="020F0502020204030204" pitchFamily="34" charset="0"/>
              </a:rPr>
              <a:t>JAN’s Interactive Process</a:t>
            </a:r>
          </a:p>
          <a:p>
            <a:pPr>
              <a:lnSpc>
                <a:spcPct val="150000"/>
              </a:lnSpc>
            </a:pPr>
            <a:r>
              <a:rPr lang="en-US" altLang="en-US" sz="2400" dirty="0" smtClean="0">
                <a:solidFill>
                  <a:srgbClr val="254061"/>
                </a:solidFill>
              </a:rPr>
              <a:t>Step 1: Recognizing an Accommodation Request</a:t>
            </a:r>
          </a:p>
          <a:p>
            <a:pPr>
              <a:lnSpc>
                <a:spcPct val="150000"/>
              </a:lnSpc>
            </a:pPr>
            <a:r>
              <a:rPr lang="en-US" altLang="en-US" sz="2400" dirty="0" smtClean="0">
                <a:solidFill>
                  <a:srgbClr val="254061"/>
                </a:solidFill>
              </a:rPr>
              <a:t>Step 2: Gathering information</a:t>
            </a:r>
          </a:p>
          <a:p>
            <a:pPr>
              <a:lnSpc>
                <a:spcPct val="150000"/>
              </a:lnSpc>
            </a:pPr>
            <a:r>
              <a:rPr lang="en-US" altLang="en-US" sz="2400" dirty="0" smtClean="0">
                <a:solidFill>
                  <a:srgbClr val="254061"/>
                </a:solidFill>
              </a:rPr>
              <a:t>Step 3: Exploring Accommodation Options</a:t>
            </a:r>
          </a:p>
          <a:p>
            <a:pPr>
              <a:lnSpc>
                <a:spcPct val="150000"/>
              </a:lnSpc>
            </a:pPr>
            <a:r>
              <a:rPr lang="en-US" altLang="en-US" sz="2400" dirty="0" smtClean="0">
                <a:solidFill>
                  <a:srgbClr val="254061"/>
                </a:solidFill>
              </a:rPr>
              <a:t>Step 4: Choosing an Accommodation</a:t>
            </a:r>
          </a:p>
          <a:p>
            <a:pPr>
              <a:lnSpc>
                <a:spcPct val="150000"/>
              </a:lnSpc>
            </a:pPr>
            <a:r>
              <a:rPr lang="en-US" altLang="en-US" sz="2400" dirty="0" smtClean="0">
                <a:solidFill>
                  <a:srgbClr val="254061"/>
                </a:solidFill>
              </a:rPr>
              <a:t>Step 5: Implementing the Accommodation</a:t>
            </a:r>
          </a:p>
          <a:p>
            <a:pPr>
              <a:lnSpc>
                <a:spcPct val="150000"/>
              </a:lnSpc>
            </a:pPr>
            <a:r>
              <a:rPr lang="en-US" altLang="en-US" sz="2400" dirty="0" smtClean="0">
                <a:solidFill>
                  <a:srgbClr val="254061"/>
                </a:solidFill>
              </a:rPr>
              <a:t>Step 6: Monitoring the Accommodation </a:t>
            </a:r>
          </a:p>
          <a:p>
            <a:pPr algn="ctr">
              <a:lnSpc>
                <a:spcPct val="150000"/>
              </a:lnSpc>
            </a:pPr>
            <a:r>
              <a:rPr lang="en-US" altLang="en-US" sz="2000" dirty="0" smtClean="0">
                <a:solidFill>
                  <a:srgbClr val="002060"/>
                </a:solidFill>
                <a:hlinkClick r:id="rId3"/>
              </a:rPr>
              <a:t>http://AskJAN.org/media/eaps/interactiveprocessEAP.doc</a:t>
            </a:r>
            <a:endParaRPr lang="en-US" altLang="en-US" sz="2000" dirty="0" smtClean="0">
              <a:solidFill>
                <a:srgbClr val="002060"/>
              </a:solidFill>
            </a:endParaRPr>
          </a:p>
        </p:txBody>
      </p:sp>
      <p:sp>
        <p:nvSpPr>
          <p:cNvPr id="4915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25CAF3A-8F21-46A2-AD74-1B81FA91A2DC}" type="slidenum">
              <a:rPr lang="en-US" altLang="en-US" sz="1200">
                <a:solidFill>
                  <a:srgbClr val="FFFFFF"/>
                </a:solidFill>
              </a:rPr>
              <a:pPr>
                <a:spcBef>
                  <a:spcPct val="0"/>
                </a:spcBef>
                <a:buFontTx/>
                <a:buNone/>
              </a:pPr>
              <a:t>20</a:t>
            </a:fld>
            <a:endParaRPr lang="en-US" altLang="en-US" sz="1400">
              <a:solidFill>
                <a:srgbClr val="FFFFFF"/>
              </a:solidFill>
            </a:endParaRPr>
          </a:p>
        </p:txBody>
      </p:sp>
      <p:sp>
        <p:nvSpPr>
          <p:cNvPr id="5"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2700" b="1" dirty="0" smtClean="0">
                <a:solidFill>
                  <a:srgbClr val="002060"/>
                </a:solidFill>
                <a:latin typeface="Calibri" panose="020F0502020204030204" pitchFamily="34" charset="0"/>
              </a:rPr>
              <a:t>Techniques for Effective Accommodations</a:t>
            </a:r>
            <a:endParaRPr lang="en-US" altLang="en-US" sz="27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34846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sz="half" idx="1"/>
          </p:nvPr>
        </p:nvSpPr>
        <p:spPr>
          <a:xfrm>
            <a:off x="1069975" y="1960097"/>
            <a:ext cx="3733800" cy="4164013"/>
          </a:xfrm>
        </p:spPr>
        <p:txBody>
          <a:bodyPr/>
          <a:lstStyle/>
          <a:p>
            <a:pPr marL="346075" indent="-346075">
              <a:buFont typeface="Wingdings" panose="05000000000000000000" pitchFamily="2" charset="2"/>
              <a:buChar char="§"/>
            </a:pPr>
            <a:endParaRPr lang="en-US" altLang="en-US" sz="800" b="0" dirty="0" smtClean="0"/>
          </a:p>
          <a:p>
            <a:pPr marL="346075" indent="-346075">
              <a:spcAft>
                <a:spcPts val="1200"/>
              </a:spcAft>
              <a:buFont typeface="Wingdings" panose="05000000000000000000" pitchFamily="2" charset="2"/>
              <a:buChar char="§"/>
            </a:pPr>
            <a:r>
              <a:rPr lang="en-US" altLang="en-US" sz="1800" b="0" dirty="0" smtClean="0"/>
              <a:t>Feature your EEO statement on career portal includes disability</a:t>
            </a:r>
          </a:p>
          <a:p>
            <a:pPr marL="346075" indent="-346075">
              <a:spcAft>
                <a:spcPts val="1200"/>
              </a:spcAft>
              <a:buFont typeface="Wingdings" panose="05000000000000000000" pitchFamily="2" charset="2"/>
              <a:buChar char="§"/>
            </a:pPr>
            <a:r>
              <a:rPr lang="en-US" altLang="en-US" sz="1800" b="0" dirty="0" smtClean="0"/>
              <a:t>Develop partnerships with CSAVR, NTID, Lime Connect, Bender, Sierra group</a:t>
            </a:r>
          </a:p>
          <a:p>
            <a:pPr marL="346075" indent="-346075">
              <a:spcAft>
                <a:spcPts val="1200"/>
              </a:spcAft>
              <a:buFont typeface="Wingdings" panose="05000000000000000000" pitchFamily="2" charset="2"/>
              <a:buChar char="§"/>
            </a:pPr>
            <a:r>
              <a:rPr lang="en-US" altLang="en-US" sz="1800" b="0" dirty="0" smtClean="0"/>
              <a:t>Develop internships and partner with WRP, Emerging Leaders, </a:t>
            </a:r>
            <a:r>
              <a:rPr lang="en-US" altLang="en-US" sz="1800" b="0" dirty="0" err="1" smtClean="0"/>
              <a:t>EntryPoint</a:t>
            </a:r>
            <a:r>
              <a:rPr lang="en-US" altLang="en-US" sz="1800" b="0" dirty="0" smtClean="0"/>
              <a:t>!</a:t>
            </a:r>
          </a:p>
          <a:p>
            <a:pPr marL="346075" indent="-346075">
              <a:spcAft>
                <a:spcPts val="1200"/>
              </a:spcAft>
              <a:buFont typeface="Wingdings" panose="05000000000000000000" pitchFamily="2" charset="2"/>
              <a:buChar char="§"/>
            </a:pPr>
            <a:r>
              <a:rPr lang="en-US" altLang="en-US" sz="1800" b="0" dirty="0" smtClean="0"/>
              <a:t>Use disability focused job bank – Ability Jobs, Gettinghired.com, Hire Disability</a:t>
            </a:r>
          </a:p>
          <a:p>
            <a:pPr marL="346075" indent="-346075">
              <a:spcAft>
                <a:spcPts val="1200"/>
              </a:spcAft>
              <a:buFont typeface="Wingdings" panose="05000000000000000000" pitchFamily="2" charset="2"/>
              <a:buChar char="§"/>
            </a:pPr>
            <a:endParaRPr lang="en-US" altLang="en-US" b="0" dirty="0" smtClean="0"/>
          </a:p>
        </p:txBody>
      </p:sp>
      <p:sp>
        <p:nvSpPr>
          <p:cNvPr id="56323" name="Content Placeholder 1"/>
          <p:cNvSpPr>
            <a:spLocks noGrp="1"/>
          </p:cNvSpPr>
          <p:nvPr>
            <p:ph sz="half" idx="2"/>
          </p:nvPr>
        </p:nvSpPr>
        <p:spPr>
          <a:xfrm>
            <a:off x="4803775" y="2173923"/>
            <a:ext cx="3730625" cy="4164012"/>
          </a:xfrm>
        </p:spPr>
        <p:txBody>
          <a:bodyPr/>
          <a:lstStyle/>
          <a:p>
            <a:pPr marL="346075" indent="-346075">
              <a:spcAft>
                <a:spcPts val="1200"/>
              </a:spcAft>
              <a:buFont typeface="Wingdings" panose="05000000000000000000" pitchFamily="2" charset="2"/>
              <a:buChar char="§"/>
            </a:pPr>
            <a:r>
              <a:rPr lang="en-US" altLang="en-US" sz="1800" b="0" dirty="0" smtClean="0"/>
              <a:t>Train recruiters and hiring managers on what a disclosure looks like and what to do with it</a:t>
            </a:r>
          </a:p>
          <a:p>
            <a:pPr marL="346075" indent="-346075">
              <a:spcAft>
                <a:spcPts val="1200"/>
              </a:spcAft>
              <a:buFont typeface="Wingdings" panose="05000000000000000000" pitchFamily="2" charset="2"/>
              <a:buChar char="§"/>
            </a:pPr>
            <a:r>
              <a:rPr lang="en-US" altLang="en-US" sz="1800" b="0" dirty="0" smtClean="0"/>
              <a:t>Train recruiters and hiring managers in disability etiquette and awareness training</a:t>
            </a:r>
          </a:p>
          <a:p>
            <a:pPr marL="346075" indent="-346075">
              <a:spcAft>
                <a:spcPts val="1200"/>
              </a:spcAft>
              <a:buFont typeface="Wingdings" panose="05000000000000000000" pitchFamily="2" charset="2"/>
              <a:buChar char="§"/>
            </a:pPr>
            <a:r>
              <a:rPr lang="en-US" altLang="en-US" sz="1800" b="0" dirty="0" smtClean="0"/>
              <a:t>Provide a disability subject matter expert for more complex situations</a:t>
            </a:r>
          </a:p>
          <a:p>
            <a:pPr marL="346075" indent="-346075">
              <a:spcAft>
                <a:spcPts val="1200"/>
              </a:spcAft>
              <a:buFont typeface="Wingdings" panose="05000000000000000000" pitchFamily="2" charset="2"/>
              <a:buChar char="§"/>
            </a:pPr>
            <a:r>
              <a:rPr lang="en-US" altLang="en-US" sz="1800" b="0" dirty="0" smtClean="0"/>
              <a:t>Have an expedited procurement process for accommodations during the hiring process  </a:t>
            </a: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51DC361-13BA-4B51-85D7-4585FCE77752}" type="slidenum">
              <a:rPr lang="en-US" altLang="en-US" sz="1400" smtClean="0">
                <a:solidFill>
                  <a:srgbClr val="FFFFFF"/>
                </a:solidFill>
              </a:rPr>
              <a:pPr>
                <a:spcBef>
                  <a:spcPct val="0"/>
                </a:spcBef>
                <a:buFontTx/>
                <a:buNone/>
              </a:pPr>
              <a:t>21</a:t>
            </a:fld>
            <a:endParaRPr lang="en-US" altLang="en-US" sz="1400" smtClean="0">
              <a:solidFill>
                <a:srgbClr val="FFFFFF"/>
              </a:solidFill>
            </a:endParaRPr>
          </a:p>
        </p:txBody>
      </p:sp>
      <p:sp>
        <p:nvSpPr>
          <p:cNvPr id="2" name="TextBox 1"/>
          <p:cNvSpPr txBox="1"/>
          <p:nvPr/>
        </p:nvSpPr>
        <p:spPr>
          <a:xfrm>
            <a:off x="939357" y="1406397"/>
            <a:ext cx="5909566" cy="523220"/>
          </a:xfrm>
          <a:prstGeom prst="rect">
            <a:avLst/>
          </a:prstGeom>
          <a:solidFill>
            <a:schemeClr val="bg1"/>
          </a:solidFill>
        </p:spPr>
        <p:txBody>
          <a:bodyPr wrap="none">
            <a:spAutoFit/>
          </a:bodyPr>
          <a:lstStyle/>
          <a:p>
            <a:pPr algn="ctr" eaLnBrk="1" hangingPunct="1">
              <a:spcBef>
                <a:spcPts val="1200"/>
              </a:spcBef>
              <a:defRPr/>
            </a:pPr>
            <a:r>
              <a:rPr lang="en-US" sz="2800" b="1" dirty="0" smtClean="0">
                <a:solidFill>
                  <a:srgbClr val="002C5F"/>
                </a:solidFill>
                <a:latin typeface="Arial" pitchFamily="34" charset="0"/>
                <a:ea typeface="+mj-ea"/>
                <a:cs typeface="Arial" pitchFamily="34" charset="0"/>
              </a:rPr>
              <a:t>Recruiting Talent with Disabilities</a:t>
            </a:r>
          </a:p>
        </p:txBody>
      </p:sp>
      <p:sp>
        <p:nvSpPr>
          <p:cNvPr id="7"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b="1" dirty="0" smtClean="0">
                <a:solidFill>
                  <a:srgbClr val="002060"/>
                </a:solidFill>
                <a:latin typeface="Calibri" panose="020F0502020204030204" pitchFamily="34" charset="0"/>
              </a:rPr>
              <a:t>Techniques for Effective Inclusion</a:t>
            </a:r>
            <a:endParaRPr lang="en-US" altLang="en-US"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7499763"/>
      </p:ext>
    </p:extLst>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sz="half" idx="1"/>
          </p:nvPr>
        </p:nvSpPr>
        <p:spPr>
          <a:xfrm>
            <a:off x="914400" y="2077720"/>
            <a:ext cx="3733800" cy="2590533"/>
          </a:xfrm>
        </p:spPr>
        <p:txBody>
          <a:bodyPr/>
          <a:lstStyle/>
          <a:p>
            <a:pPr marL="346075" indent="-346075">
              <a:spcAft>
                <a:spcPts val="1200"/>
              </a:spcAft>
              <a:buFont typeface="Wingdings" panose="05000000000000000000" pitchFamily="2" charset="2"/>
              <a:buChar char="§"/>
            </a:pPr>
            <a:r>
              <a:rPr lang="en-US" altLang="en-US" sz="2600" b="0" dirty="0" smtClean="0"/>
              <a:t>Describe the hiring process</a:t>
            </a:r>
          </a:p>
          <a:p>
            <a:pPr marL="346075" indent="-346075">
              <a:spcAft>
                <a:spcPts val="1200"/>
              </a:spcAft>
              <a:buFont typeface="Wingdings" panose="05000000000000000000" pitchFamily="2" charset="2"/>
              <a:buChar char="§"/>
            </a:pPr>
            <a:r>
              <a:rPr lang="en-US" altLang="en-US" sz="2600" b="0" dirty="0" smtClean="0"/>
              <a:t>Inform about employment testing ahead of time </a:t>
            </a:r>
          </a:p>
          <a:p>
            <a:pPr marL="346075" indent="-346075">
              <a:spcAft>
                <a:spcPts val="1200"/>
              </a:spcAft>
              <a:buFont typeface="Wingdings" panose="05000000000000000000" pitchFamily="2" charset="2"/>
              <a:buChar char="§"/>
            </a:pPr>
            <a:endParaRPr lang="en-US" altLang="en-US" sz="2600" b="0" dirty="0" smtClean="0"/>
          </a:p>
        </p:txBody>
      </p:sp>
      <p:sp>
        <p:nvSpPr>
          <p:cNvPr id="3" name="Content Placeholder 2">
            <a:extLst>
              <a:ext uri="{FF2B5EF4-FFF2-40B4-BE49-F238E27FC236}">
                <a16:creationId xmlns:a16="http://schemas.microsoft.com/office/drawing/2014/main" id="{51B8FCB2-C46B-4A90-B5A0-BED2C272E56B}"/>
              </a:ext>
            </a:extLst>
          </p:cNvPr>
          <p:cNvSpPr>
            <a:spLocks noGrp="1"/>
          </p:cNvSpPr>
          <p:nvPr>
            <p:ph sz="half" idx="2"/>
          </p:nvPr>
        </p:nvSpPr>
        <p:spPr>
          <a:xfrm>
            <a:off x="4718366" y="2174373"/>
            <a:ext cx="3730625" cy="2413802"/>
          </a:xfrm>
        </p:spPr>
        <p:txBody>
          <a:bodyPr/>
          <a:lstStyle/>
          <a:p>
            <a:pPr marL="347472" indent="-347472">
              <a:spcAft>
                <a:spcPts val="1200"/>
              </a:spcAft>
              <a:buFont typeface="Wingdings" panose="05000000000000000000" pitchFamily="2" charset="2"/>
              <a:buChar char="§"/>
              <a:defRPr/>
            </a:pPr>
            <a:r>
              <a:rPr lang="en-US" altLang="en-US" sz="2600" b="0" dirty="0"/>
              <a:t>Inform how to request accommodation</a:t>
            </a:r>
          </a:p>
          <a:p>
            <a:pPr marL="347472" indent="-347472">
              <a:spcAft>
                <a:spcPts val="1200"/>
              </a:spcAft>
              <a:buFont typeface="Wingdings" panose="05000000000000000000" pitchFamily="2" charset="2"/>
              <a:buChar char="§"/>
              <a:defRPr/>
            </a:pPr>
            <a:r>
              <a:rPr lang="en-US" altLang="en-US" sz="2600" b="0" dirty="0"/>
              <a:t>Follow up on requests without delay</a:t>
            </a:r>
          </a:p>
          <a:p>
            <a:pPr marL="347472" indent="-347472">
              <a:spcAft>
                <a:spcPts val="1200"/>
              </a:spcAft>
              <a:buFont typeface="Wingdings" panose="05000000000000000000" pitchFamily="2" charset="2"/>
              <a:buChar char="§"/>
              <a:defRPr/>
            </a:pPr>
            <a:endParaRPr lang="en-US" altLang="en-US" sz="2600" b="0" dirty="0"/>
          </a:p>
          <a:p>
            <a:pPr marL="347472" indent="-347472">
              <a:spcAft>
                <a:spcPts val="1200"/>
              </a:spcAft>
              <a:buFont typeface="Wingdings" panose="05000000000000000000" pitchFamily="2" charset="2"/>
              <a:buChar char="§"/>
              <a:defRPr/>
            </a:pPr>
            <a:endParaRPr lang="en-US" altLang="en-US" sz="2600" b="0" dirty="0"/>
          </a:p>
          <a:p>
            <a:pPr>
              <a:defRPr/>
            </a:pPr>
            <a:endParaRPr lang="en-US" sz="2600" dirty="0"/>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5E6B760-4AA0-45F7-B54D-EC4B1BDF3990}" type="slidenum">
              <a:rPr lang="en-US" altLang="en-US" sz="1400" smtClean="0">
                <a:solidFill>
                  <a:srgbClr val="FFFFFF"/>
                </a:solidFill>
              </a:rPr>
              <a:pPr>
                <a:spcBef>
                  <a:spcPct val="0"/>
                </a:spcBef>
                <a:buFontTx/>
                <a:buNone/>
              </a:pPr>
              <a:t>22</a:t>
            </a:fld>
            <a:endParaRPr lang="en-US" altLang="en-US" sz="1400" smtClean="0">
              <a:solidFill>
                <a:srgbClr val="FFFFFF"/>
              </a:solidFill>
            </a:endParaRPr>
          </a:p>
        </p:txBody>
      </p:sp>
      <p:sp>
        <p:nvSpPr>
          <p:cNvPr id="55301" name="Title 1"/>
          <p:cNvSpPr txBox="1">
            <a:spLocks/>
          </p:cNvSpPr>
          <p:nvPr/>
        </p:nvSpPr>
        <p:spPr bwMode="auto">
          <a:xfrm>
            <a:off x="914400" y="131572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2800" b="1" dirty="0"/>
              <a:t>Inform Ahead of Time </a:t>
            </a:r>
          </a:p>
        </p:txBody>
      </p:sp>
      <p:sp>
        <p:nvSpPr>
          <p:cNvPr id="7"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b="1" dirty="0" smtClean="0">
                <a:solidFill>
                  <a:srgbClr val="002060"/>
                </a:solidFill>
                <a:latin typeface="Calibri" panose="020F0502020204030204" pitchFamily="34" charset="0"/>
              </a:rPr>
              <a:t>Techniques for Effective Inclusion</a:t>
            </a:r>
            <a:endParaRPr lang="en-US" altLang="en-US" b="1" dirty="0">
              <a:solidFill>
                <a:srgbClr val="002060"/>
              </a:solidFill>
              <a:latin typeface="Calibri" panose="020F0502020204030204" pitchFamily="34" charset="0"/>
            </a:endParaRPr>
          </a:p>
        </p:txBody>
      </p:sp>
      <p:sp>
        <p:nvSpPr>
          <p:cNvPr id="2" name="Rectangle 1"/>
          <p:cNvSpPr/>
          <p:nvPr/>
        </p:nvSpPr>
        <p:spPr>
          <a:xfrm>
            <a:off x="1467853" y="4830088"/>
            <a:ext cx="6617367" cy="1200329"/>
          </a:xfrm>
          <a:prstGeom prst="rect">
            <a:avLst/>
          </a:prstGeom>
        </p:spPr>
        <p:txBody>
          <a:bodyPr wrap="square">
            <a:spAutoFit/>
          </a:bodyPr>
          <a:lstStyle/>
          <a:p>
            <a:pPr algn="ctr">
              <a:spcBef>
                <a:spcPts val="1200"/>
              </a:spcBef>
              <a:defRPr/>
            </a:pPr>
            <a:r>
              <a:rPr lang="en-US" dirty="0">
                <a:solidFill>
                  <a:srgbClr val="002C5F"/>
                </a:solidFill>
                <a:cs typeface="Arial" panose="020B0604020202020204" pitchFamily="34" charset="0"/>
              </a:rPr>
              <a:t>“If you require reasonable accommodation in completing this application, interviewing, completing any pre-employment testing, or otherwise participating in the employee selection process, </a:t>
            </a:r>
            <a:br>
              <a:rPr lang="en-US" dirty="0">
                <a:solidFill>
                  <a:srgbClr val="002C5F"/>
                </a:solidFill>
                <a:cs typeface="Arial" panose="020B0604020202020204" pitchFamily="34" charset="0"/>
              </a:rPr>
            </a:br>
            <a:r>
              <a:rPr lang="en-US" dirty="0">
                <a:solidFill>
                  <a:srgbClr val="002C5F"/>
                </a:solidFill>
                <a:cs typeface="Arial" panose="020B0604020202020204" pitchFamily="34" charset="0"/>
              </a:rPr>
              <a:t>please direct your inquiries to…”</a:t>
            </a:r>
          </a:p>
        </p:txBody>
      </p:sp>
    </p:spTree>
    <p:extLst>
      <p:ext uri="{BB962C8B-B14F-4D97-AF65-F5344CB8AC3E}">
        <p14:creationId xmlns:p14="http://schemas.microsoft.com/office/powerpoint/2010/main" val="2253135796"/>
      </p:ext>
    </p:extLst>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1">
            <a:extLst>
              <a:ext uri="{FF2B5EF4-FFF2-40B4-BE49-F238E27FC236}">
                <a16:creationId xmlns:a16="http://schemas.microsoft.com/office/drawing/2014/main" id="{D00BF1D0-B3F2-4A5B-845C-F07794676C4B}"/>
              </a:ext>
            </a:extLst>
          </p:cNvPr>
          <p:cNvSpPr>
            <a:spLocks noGrp="1"/>
          </p:cNvSpPr>
          <p:nvPr>
            <p:ph idx="1"/>
          </p:nvPr>
        </p:nvSpPr>
        <p:spPr>
          <a:xfrm>
            <a:off x="838200" y="1295400"/>
            <a:ext cx="7848600" cy="5184775"/>
          </a:xfrm>
        </p:spPr>
        <p:txBody>
          <a:bodyPr>
            <a:normAutofit fontScale="92500"/>
          </a:bodyPr>
          <a:lstStyle/>
          <a:p>
            <a:pPr marL="0" indent="0">
              <a:spcAft>
                <a:spcPts val="600"/>
              </a:spcAft>
              <a:defRPr/>
            </a:pPr>
            <a:r>
              <a:rPr lang="en-US" altLang="en-US" b="0" dirty="0"/>
              <a:t>Evaluate the interview and testing site: </a:t>
            </a:r>
          </a:p>
          <a:p>
            <a:pPr>
              <a:spcAft>
                <a:spcPts val="600"/>
              </a:spcAft>
              <a:buFont typeface="Wingdings" panose="05000000000000000000" pitchFamily="2" charset="2"/>
              <a:buChar char="§"/>
              <a:defRPr/>
            </a:pPr>
            <a:r>
              <a:rPr lang="en-US" altLang="en-US" sz="2400" b="0" dirty="0"/>
              <a:t>Notify candidates in advance about parking/site specific information</a:t>
            </a:r>
          </a:p>
          <a:p>
            <a:pPr>
              <a:spcAft>
                <a:spcPts val="600"/>
              </a:spcAft>
              <a:buFont typeface="Wingdings" panose="05000000000000000000" pitchFamily="2" charset="2"/>
              <a:buChar char="§"/>
              <a:defRPr/>
            </a:pPr>
            <a:r>
              <a:rPr lang="en-US" altLang="en-US" sz="2400" b="0" dirty="0"/>
              <a:t>Can the candidate access:</a:t>
            </a:r>
          </a:p>
          <a:p>
            <a:pPr marL="971550" lvl="2" indent="-285750">
              <a:spcAft>
                <a:spcPts val="600"/>
              </a:spcAft>
              <a:defRPr/>
            </a:pPr>
            <a:r>
              <a:rPr lang="en-US" altLang="en-US" sz="1800" dirty="0"/>
              <a:t>the parking area?</a:t>
            </a:r>
          </a:p>
          <a:p>
            <a:pPr marL="971550" lvl="2" indent="-285750">
              <a:spcAft>
                <a:spcPts val="600"/>
              </a:spcAft>
              <a:defRPr/>
            </a:pPr>
            <a:r>
              <a:rPr lang="en-US" altLang="en-US" sz="1800" dirty="0"/>
              <a:t>your front door?</a:t>
            </a:r>
          </a:p>
          <a:p>
            <a:pPr marL="971550" lvl="2" indent="-285750">
              <a:spcAft>
                <a:spcPts val="600"/>
              </a:spcAft>
              <a:defRPr/>
            </a:pPr>
            <a:r>
              <a:rPr lang="en-US" altLang="en-US" sz="1800" dirty="0"/>
              <a:t>the interview room?</a:t>
            </a:r>
          </a:p>
          <a:p>
            <a:pPr marL="971550" lvl="2" indent="-285750">
              <a:spcAft>
                <a:spcPts val="600"/>
              </a:spcAft>
              <a:defRPr/>
            </a:pPr>
            <a:r>
              <a:rPr lang="en-US" altLang="en-US" sz="1800" dirty="0"/>
              <a:t>the restroom? </a:t>
            </a:r>
            <a:endParaRPr lang="en-US" altLang="en-US" sz="2400" dirty="0"/>
          </a:p>
          <a:p>
            <a:pPr>
              <a:spcAft>
                <a:spcPts val="600"/>
              </a:spcAft>
              <a:buFont typeface="Wingdings" panose="05000000000000000000" pitchFamily="2" charset="2"/>
              <a:buChar char="§"/>
              <a:defRPr/>
            </a:pPr>
            <a:r>
              <a:rPr lang="en-US" altLang="en-US" sz="2400" b="0" dirty="0"/>
              <a:t>Are the staff who are greeting candidates knowledgeable about the basics of disability etiquette?</a:t>
            </a:r>
          </a:p>
          <a:p>
            <a:pPr>
              <a:spcAft>
                <a:spcPts val="600"/>
              </a:spcAft>
              <a:buFont typeface="Wingdings" panose="05000000000000000000" pitchFamily="2" charset="2"/>
              <a:buChar char="§"/>
              <a:defRPr/>
            </a:pPr>
            <a:r>
              <a:rPr lang="en-US" altLang="en-US" sz="2400" b="0" dirty="0"/>
              <a:t>Know your accommodation process</a:t>
            </a:r>
          </a:p>
          <a:p>
            <a:pPr>
              <a:spcAft>
                <a:spcPts val="600"/>
              </a:spcAft>
              <a:buFont typeface="Wingdings" panose="05000000000000000000" pitchFamily="2" charset="2"/>
              <a:buChar char="§"/>
              <a:defRPr/>
            </a:pPr>
            <a:r>
              <a:rPr lang="en-US" altLang="en-US" sz="2400" b="0" dirty="0"/>
              <a:t>If not accessible, be gracious and reschedule</a:t>
            </a:r>
          </a:p>
          <a:p>
            <a:pPr marL="685800" lvl="2" indent="0">
              <a:spcAft>
                <a:spcPts val="600"/>
              </a:spcAft>
              <a:buFont typeface="Wingdings" panose="05000000000000000000" pitchFamily="2" charset="2"/>
              <a:buNone/>
              <a:defRPr/>
            </a:pPr>
            <a:endParaRPr lang="en-US" altLang="en-US" sz="1800" u="sng" dirty="0"/>
          </a:p>
          <a:p>
            <a:pPr marL="685800" lvl="2" indent="0">
              <a:spcAft>
                <a:spcPts val="600"/>
              </a:spcAft>
              <a:buFont typeface="Wingdings" panose="05000000000000000000" pitchFamily="2" charset="2"/>
              <a:buNone/>
              <a:defRPr/>
            </a:pPr>
            <a:endParaRPr lang="en-US" altLang="en-US" sz="1800" u="sng" dirty="0"/>
          </a:p>
          <a:p>
            <a:pPr marL="685800" lvl="2" indent="0">
              <a:spcAft>
                <a:spcPts val="600"/>
              </a:spcAft>
              <a:buFont typeface="Wingdings" panose="05000000000000000000" pitchFamily="2" charset="2"/>
              <a:buNone/>
              <a:defRPr/>
            </a:pPr>
            <a:endParaRPr lang="en-US" altLang="en-US" sz="1800" dirty="0"/>
          </a:p>
        </p:txBody>
      </p:sp>
      <p:sp>
        <p:nvSpPr>
          <p:cNvPr id="5734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38F070B-B40C-49AB-A568-4455540495BE}" type="slidenum">
              <a:rPr lang="en-US" altLang="en-US" sz="1400" smtClean="0">
                <a:solidFill>
                  <a:srgbClr val="FFFFFF"/>
                </a:solidFill>
              </a:rPr>
              <a:pPr>
                <a:spcBef>
                  <a:spcPct val="0"/>
                </a:spcBef>
                <a:buFontTx/>
                <a:buNone/>
              </a:pPr>
              <a:t>23</a:t>
            </a:fld>
            <a:endParaRPr lang="en-US" altLang="en-US" sz="1400" smtClean="0">
              <a:solidFill>
                <a:srgbClr val="FFFFFF"/>
              </a:solidFill>
            </a:endParaRPr>
          </a:p>
        </p:txBody>
      </p:sp>
      <p:sp>
        <p:nvSpPr>
          <p:cNvPr id="5"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b="1" dirty="0" smtClean="0">
                <a:solidFill>
                  <a:srgbClr val="002060"/>
                </a:solidFill>
                <a:latin typeface="Calibri" panose="020F0502020204030204" pitchFamily="34" charset="0"/>
              </a:rPr>
              <a:t>Techniques for Effective Inclusion</a:t>
            </a:r>
            <a:endParaRPr lang="en-US" altLang="en-US"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93953551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8AF625-B25E-4F2B-A57E-A412A507F465}"/>
              </a:ext>
            </a:extLst>
          </p:cNvPr>
          <p:cNvSpPr>
            <a:spLocks noGrp="1"/>
          </p:cNvSpPr>
          <p:nvPr>
            <p:ph sz="half" idx="1"/>
          </p:nvPr>
        </p:nvSpPr>
        <p:spPr>
          <a:xfrm>
            <a:off x="993775" y="1877923"/>
            <a:ext cx="3733800" cy="4648200"/>
          </a:xfrm>
        </p:spPr>
        <p:txBody>
          <a:bodyPr/>
          <a:lstStyle/>
          <a:p>
            <a:pPr marL="0" indent="0">
              <a:spcAft>
                <a:spcPts val="1200"/>
              </a:spcAft>
              <a:defRPr/>
            </a:pPr>
            <a:endParaRPr lang="en-US" sz="2200" b="0" dirty="0"/>
          </a:p>
          <a:p>
            <a:pPr>
              <a:spcAft>
                <a:spcPts val="1200"/>
              </a:spcAft>
              <a:buFont typeface="Wingdings" panose="05000000000000000000" pitchFamily="2" charset="2"/>
              <a:buChar char="§"/>
              <a:defRPr/>
            </a:pPr>
            <a:r>
              <a:rPr lang="en-US" sz="2000" b="0" dirty="0" smtClean="0"/>
              <a:t>Inform applicants candidates, new hires of process</a:t>
            </a:r>
          </a:p>
          <a:p>
            <a:pPr>
              <a:spcAft>
                <a:spcPts val="1200"/>
              </a:spcAft>
              <a:buFont typeface="Wingdings" panose="05000000000000000000" pitchFamily="2" charset="2"/>
              <a:buChar char="§"/>
              <a:defRPr/>
            </a:pPr>
            <a:r>
              <a:rPr lang="en-US" sz="2000" b="0" dirty="0" smtClean="0"/>
              <a:t>Ensuring accessibility of applicant tracking system </a:t>
            </a:r>
          </a:p>
          <a:p>
            <a:pPr>
              <a:spcAft>
                <a:spcPts val="1200"/>
              </a:spcAft>
              <a:buFont typeface="Wingdings" panose="05000000000000000000" pitchFamily="2" charset="2"/>
              <a:buChar char="§"/>
              <a:defRPr/>
            </a:pPr>
            <a:r>
              <a:rPr lang="en-US" sz="2000" b="0" dirty="0" smtClean="0"/>
              <a:t>Modifying </a:t>
            </a:r>
            <a:r>
              <a:rPr lang="en-US" sz="2000" b="0" dirty="0"/>
              <a:t>application policies and procedures</a:t>
            </a:r>
          </a:p>
          <a:p>
            <a:pPr>
              <a:spcAft>
                <a:spcPts val="1200"/>
              </a:spcAft>
              <a:buFont typeface="Wingdings" panose="05000000000000000000" pitchFamily="2" charset="2"/>
              <a:buChar char="§"/>
              <a:defRPr/>
            </a:pPr>
            <a:r>
              <a:rPr lang="en-US" sz="2000" b="0" dirty="0"/>
              <a:t>Materials in accessible formats</a:t>
            </a:r>
          </a:p>
          <a:p>
            <a:pPr>
              <a:spcAft>
                <a:spcPts val="1200"/>
              </a:spcAft>
              <a:buFont typeface="Wingdings" panose="05000000000000000000" pitchFamily="2" charset="2"/>
              <a:buChar char="§"/>
              <a:defRPr/>
            </a:pPr>
            <a:endParaRPr lang="en-US" sz="2000" b="0" dirty="0" smtClean="0"/>
          </a:p>
          <a:p>
            <a:pPr>
              <a:spcAft>
                <a:spcPts val="1200"/>
              </a:spcAft>
              <a:buFont typeface="Wingdings" panose="05000000000000000000" pitchFamily="2" charset="2"/>
              <a:buChar char="§"/>
              <a:defRPr/>
            </a:pPr>
            <a:endParaRPr lang="en-US" sz="2200" b="0" dirty="0"/>
          </a:p>
        </p:txBody>
      </p:sp>
      <p:sp>
        <p:nvSpPr>
          <p:cNvPr id="52227" name="Content Placeholder 2">
            <a:extLst>
              <a:ext uri="{FF2B5EF4-FFF2-40B4-BE49-F238E27FC236}">
                <a16:creationId xmlns:a16="http://schemas.microsoft.com/office/drawing/2014/main" id="{74B5CC6B-DC58-4FCD-80AE-B1E30FDF3822}"/>
              </a:ext>
            </a:extLst>
          </p:cNvPr>
          <p:cNvSpPr>
            <a:spLocks noGrp="1"/>
          </p:cNvSpPr>
          <p:nvPr>
            <p:ph sz="half" idx="2"/>
          </p:nvPr>
        </p:nvSpPr>
        <p:spPr>
          <a:xfrm>
            <a:off x="4832666" y="915045"/>
            <a:ext cx="3730625" cy="4648200"/>
          </a:xfrm>
        </p:spPr>
        <p:txBody>
          <a:bodyPr/>
          <a:lstStyle/>
          <a:p>
            <a:pPr marL="0" indent="0">
              <a:spcAft>
                <a:spcPts val="1200"/>
              </a:spcAft>
              <a:defRPr/>
            </a:pPr>
            <a:endParaRPr lang="en-US" altLang="en-US" sz="2200" b="0" dirty="0"/>
          </a:p>
          <a:p>
            <a:pPr marL="346075" indent="-346075">
              <a:spcAft>
                <a:spcPts val="1200"/>
              </a:spcAft>
              <a:buFont typeface="Wingdings" panose="05000000000000000000" pitchFamily="2" charset="2"/>
              <a:buChar char="§"/>
              <a:defRPr/>
            </a:pPr>
            <a:endParaRPr lang="en-US" altLang="en-US" sz="2200" b="0" dirty="0"/>
          </a:p>
          <a:p>
            <a:pPr>
              <a:spcAft>
                <a:spcPts val="1200"/>
              </a:spcAft>
              <a:buFont typeface="Wingdings" panose="05000000000000000000" pitchFamily="2" charset="2"/>
              <a:buChar char="§"/>
              <a:defRPr/>
            </a:pPr>
            <a:r>
              <a:rPr lang="en-US" altLang="en-US" sz="2000" b="0" dirty="0"/>
              <a:t>Enforcing a policy related to fragrances</a:t>
            </a:r>
            <a:endParaRPr lang="en-US" sz="2000" b="0" dirty="0"/>
          </a:p>
          <a:p>
            <a:pPr>
              <a:spcAft>
                <a:spcPts val="1200"/>
              </a:spcAft>
              <a:buFont typeface="Wingdings" panose="05000000000000000000" pitchFamily="2" charset="2"/>
              <a:buChar char="§"/>
              <a:defRPr/>
            </a:pPr>
            <a:r>
              <a:rPr lang="en-US" altLang="en-US" sz="2000" b="0" dirty="0" smtClean="0"/>
              <a:t>Providing </a:t>
            </a:r>
            <a:r>
              <a:rPr lang="en-US" altLang="en-US" sz="2000" b="0" dirty="0"/>
              <a:t>a reader or interpreter</a:t>
            </a:r>
          </a:p>
          <a:p>
            <a:pPr marL="346075" indent="-346075">
              <a:spcAft>
                <a:spcPts val="1200"/>
              </a:spcAft>
              <a:buFont typeface="Wingdings" panose="05000000000000000000" pitchFamily="2" charset="2"/>
              <a:buChar char="§"/>
              <a:defRPr/>
            </a:pPr>
            <a:r>
              <a:rPr lang="en-US" altLang="en-US" sz="2000" b="0" dirty="0" smtClean="0"/>
              <a:t>Modifying </a:t>
            </a:r>
            <a:r>
              <a:rPr lang="en-US" altLang="en-US" sz="2000" b="0" dirty="0"/>
              <a:t>tests or training materials</a:t>
            </a:r>
          </a:p>
          <a:p>
            <a:pPr marL="346075" indent="-346075">
              <a:spcAft>
                <a:spcPts val="1200"/>
              </a:spcAft>
              <a:buFont typeface="Wingdings" panose="05000000000000000000" pitchFamily="2" charset="2"/>
              <a:buChar char="§"/>
              <a:defRPr/>
            </a:pPr>
            <a:r>
              <a:rPr lang="en-US" altLang="en-US" sz="2000" b="0" dirty="0"/>
              <a:t>Allowing a support person to attend the interview</a:t>
            </a:r>
          </a:p>
          <a:p>
            <a:pPr marL="346075" indent="-346075">
              <a:spcAft>
                <a:spcPts val="1200"/>
              </a:spcAft>
              <a:buFont typeface="Wingdings" panose="05000000000000000000" pitchFamily="2" charset="2"/>
              <a:buChar char="§"/>
              <a:defRPr/>
            </a:pPr>
            <a:r>
              <a:rPr lang="en-US" altLang="en-US" sz="2000" b="0" dirty="0"/>
              <a:t>Allowing access for a service or emotional support dog</a:t>
            </a:r>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9209CB6-58D3-474F-B4E5-38EDCCBED243}" type="slidenum">
              <a:rPr lang="en-US" altLang="en-US" sz="1400" smtClean="0">
                <a:solidFill>
                  <a:srgbClr val="FFFFFF"/>
                </a:solidFill>
              </a:rPr>
              <a:pPr>
                <a:spcBef>
                  <a:spcPct val="0"/>
                </a:spcBef>
                <a:buFontTx/>
                <a:buNone/>
              </a:pPr>
              <a:t>24</a:t>
            </a:fld>
            <a:endParaRPr lang="en-US" altLang="en-US" sz="1400" smtClean="0">
              <a:solidFill>
                <a:srgbClr val="FFFFFF"/>
              </a:solidFill>
            </a:endParaRPr>
          </a:p>
        </p:txBody>
      </p:sp>
      <p:sp>
        <p:nvSpPr>
          <p:cNvPr id="50182" name="Rectangle 2"/>
          <p:cNvSpPr>
            <a:spLocks noChangeArrowheads="1"/>
          </p:cNvSpPr>
          <p:nvPr/>
        </p:nvSpPr>
        <p:spPr bwMode="auto">
          <a:xfrm>
            <a:off x="993775" y="1141413"/>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a:spcBef>
                <a:spcPct val="0"/>
              </a:spcBef>
              <a:spcAft>
                <a:spcPts val="1200"/>
              </a:spcAft>
              <a:buFontTx/>
              <a:buNone/>
            </a:pPr>
            <a:r>
              <a:rPr lang="en-US" altLang="en-US" sz="2400" b="1" dirty="0"/>
              <a:t>C</a:t>
            </a:r>
            <a:r>
              <a:rPr lang="en-US" altLang="en-US" sz="2400" b="1" dirty="0" smtClean="0"/>
              <a:t>ommon Inclusion </a:t>
            </a:r>
            <a:r>
              <a:rPr lang="en-US" altLang="en-US" sz="2400" b="1" dirty="0"/>
              <a:t>A</a:t>
            </a:r>
            <a:r>
              <a:rPr lang="en-US" altLang="en-US" sz="2400" b="1" dirty="0" smtClean="0"/>
              <a:t>ccommodations </a:t>
            </a:r>
            <a:r>
              <a:rPr lang="en-US" altLang="en-US" sz="2400" b="1" dirty="0"/>
              <a:t>for I</a:t>
            </a:r>
            <a:r>
              <a:rPr lang="en-US" altLang="en-US" sz="2400" b="1" dirty="0" smtClean="0"/>
              <a:t>nterviewing, Hiring, and On-boarding:</a:t>
            </a:r>
            <a:endParaRPr lang="en-US" altLang="en-US" sz="2400" b="1" dirty="0"/>
          </a:p>
        </p:txBody>
      </p:sp>
      <p:sp>
        <p:nvSpPr>
          <p:cNvPr id="7"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2700" b="1" dirty="0" smtClean="0">
                <a:solidFill>
                  <a:srgbClr val="002060"/>
                </a:solidFill>
                <a:latin typeface="Calibri" panose="020F0502020204030204" pitchFamily="34" charset="0"/>
              </a:rPr>
              <a:t>Techniques for Effective Accommodation</a:t>
            </a:r>
            <a:endParaRPr lang="en-US" altLang="en-US" sz="27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213043483"/>
      </p:ext>
    </p:extLst>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838200" y="1295400"/>
            <a:ext cx="7848600" cy="5184775"/>
          </a:xfrm>
        </p:spPr>
        <p:txBody>
          <a:bodyPr/>
          <a:lstStyle/>
          <a:p>
            <a:pPr marL="346075" lvl="1" indent="-346075">
              <a:lnSpc>
                <a:spcPct val="90000"/>
              </a:lnSpc>
              <a:spcAft>
                <a:spcPts val="1200"/>
              </a:spcAft>
            </a:pPr>
            <a:endParaRPr lang="en-US" altLang="en-US" smtClean="0"/>
          </a:p>
          <a:p>
            <a:pPr marL="0" indent="0">
              <a:lnSpc>
                <a:spcPct val="90000"/>
              </a:lnSpc>
              <a:spcAft>
                <a:spcPts val="1200"/>
              </a:spcAft>
              <a:buFont typeface="Wingdings" panose="05000000000000000000" pitchFamily="2" charset="2"/>
              <a:buChar char="§"/>
            </a:pPr>
            <a:endParaRPr lang="en-US" altLang="en-US" b="0" smtClean="0"/>
          </a:p>
        </p:txBody>
      </p:sp>
      <p:sp>
        <p:nvSpPr>
          <p:cNvPr id="686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84C3B9B-2688-4952-8341-7491BCF189EF}" type="slidenum">
              <a:rPr lang="en-US" altLang="en-US" sz="1400" smtClean="0">
                <a:solidFill>
                  <a:srgbClr val="FFFFFF"/>
                </a:solidFill>
              </a:rPr>
              <a:pPr>
                <a:spcBef>
                  <a:spcPct val="0"/>
                </a:spcBef>
                <a:buFontTx/>
                <a:buNone/>
              </a:pPr>
              <a:t>25</a:t>
            </a:fld>
            <a:endParaRPr lang="en-US" altLang="en-US" sz="1400" smtClean="0">
              <a:solidFill>
                <a:srgbClr val="FFFFFF"/>
              </a:solidFill>
            </a:endParaRPr>
          </a:p>
        </p:txBody>
      </p:sp>
      <p:sp>
        <p:nvSpPr>
          <p:cNvPr id="68612" name="Title 1"/>
          <p:cNvSpPr txBox="1">
            <a:spLocks/>
          </p:cNvSpPr>
          <p:nvPr/>
        </p:nvSpPr>
        <p:spPr bwMode="auto">
          <a:xfrm>
            <a:off x="524256" y="381000"/>
            <a:ext cx="614476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3000" b="1" dirty="0"/>
              <a:t>JAN Video: </a:t>
            </a:r>
            <a:r>
              <a:rPr lang="en-US" altLang="en-US" sz="3000" b="1" dirty="0" smtClean="0"/>
              <a:t>Interviewing </a:t>
            </a:r>
            <a:endParaRPr lang="en-US" altLang="en-US" sz="3000" b="1" dirty="0"/>
          </a:p>
        </p:txBody>
      </p:sp>
      <p:pic>
        <p:nvPicPr>
          <p:cNvPr id="2" name="Picture 1" descr="Screenshot from the interview challenge training video featuring an interview with a person on the autiem spectr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001" y="1950256"/>
            <a:ext cx="6888997" cy="3875061"/>
          </a:xfrm>
          <a:prstGeom prst="rect">
            <a:avLst/>
          </a:prstGeom>
        </p:spPr>
      </p:pic>
    </p:spTree>
    <p:extLst>
      <p:ext uri="{BB962C8B-B14F-4D97-AF65-F5344CB8AC3E}">
        <p14:creationId xmlns:p14="http://schemas.microsoft.com/office/powerpoint/2010/main" val="252984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685800" y="1295400"/>
            <a:ext cx="7848600" cy="5184648"/>
          </a:xfrm>
        </p:spPr>
        <p:txBody>
          <a:bodyPr>
            <a:normAutofit fontScale="62500" lnSpcReduction="20000"/>
          </a:bodyPr>
          <a:lstStyle/>
          <a:p>
            <a:endParaRPr lang="en-US" sz="4000" dirty="0" smtClean="0"/>
          </a:p>
          <a:p>
            <a:r>
              <a:rPr lang="en-US" sz="4000" dirty="0" smtClean="0"/>
              <a:t>Can I ask a disability related questions in the pre-employment stage?  </a:t>
            </a:r>
            <a:endParaRPr lang="en-US" sz="4000" dirty="0"/>
          </a:p>
          <a:p>
            <a:r>
              <a:rPr lang="en-US" dirty="0"/>
              <a:t> </a:t>
            </a:r>
          </a:p>
          <a:p>
            <a:r>
              <a:rPr lang="en-US" dirty="0"/>
              <a:t>General rule: medical inquiries and exams are not allowed at this stage</a:t>
            </a:r>
          </a:p>
          <a:p>
            <a:endParaRPr lang="en-US" dirty="0"/>
          </a:p>
          <a:p>
            <a:r>
              <a:rPr lang="en-US" dirty="0" smtClean="0"/>
              <a:t>Exceptions</a:t>
            </a:r>
            <a:r>
              <a:rPr lang="en-US" dirty="0"/>
              <a:t>:</a:t>
            </a:r>
          </a:p>
          <a:p>
            <a:r>
              <a:rPr lang="en-US" sz="1400" dirty="0"/>
              <a:t> </a:t>
            </a:r>
          </a:p>
          <a:p>
            <a:pPr lvl="0"/>
            <a:r>
              <a:rPr lang="en-US" dirty="0"/>
              <a:t>If an applicant asks for an accommodation for the application/interview process, the employer can require medical documentation to show that the applicant has a disability and needs the requested </a:t>
            </a:r>
            <a:r>
              <a:rPr lang="en-US" dirty="0" smtClean="0"/>
              <a:t>accommodation.</a:t>
            </a:r>
            <a:endParaRPr lang="en-US" dirty="0"/>
          </a:p>
          <a:p>
            <a:pPr lvl="0"/>
            <a:r>
              <a:rPr lang="en-US" dirty="0"/>
              <a:t>If an applicant has an obvious or known (e.g., the applicant disclosed) disability and the employer has a reasonable belief that the disability will interfere with job performance, the employer can ask the applicant to demonstrate or describe how he would perform the job and what accommodations he might </a:t>
            </a:r>
            <a:r>
              <a:rPr lang="en-US" dirty="0" smtClean="0"/>
              <a:t>need.</a:t>
            </a:r>
            <a:endParaRPr lang="en-US" dirty="0"/>
          </a:p>
          <a:p>
            <a:pPr>
              <a:defRPr/>
            </a:pPr>
            <a:endParaRPr lang="en-US" altLang="en-US" sz="3600" b="0" dirty="0">
              <a:solidFill>
                <a:srgbClr val="002060"/>
              </a:solidFill>
            </a:endParaRPr>
          </a:p>
          <a:p>
            <a:pPr>
              <a:defRPr/>
            </a:pPr>
            <a:endParaRPr lang="en-US" altLang="en-US" sz="3600" b="0" dirty="0">
              <a:solidFill>
                <a:srgbClr val="002060"/>
              </a:solidFill>
            </a:endParaRPr>
          </a:p>
          <a:p>
            <a:pPr>
              <a:defRPr/>
            </a:pPr>
            <a:endParaRPr lang="en-US" altLang="en-US" sz="4400" b="0" dirty="0">
              <a:solidFill>
                <a:srgbClr val="002060"/>
              </a:solidFill>
            </a:endParaRPr>
          </a:p>
        </p:txBody>
      </p:sp>
      <p:sp>
        <p:nvSpPr>
          <p:cNvPr id="59396" name="Title 3"/>
          <p:cNvSpPr>
            <a:spLocks noGrp="1"/>
          </p:cNvSpPr>
          <p:nvPr>
            <p:ph type="title" idx="4294967295"/>
          </p:nvPr>
        </p:nvSpPr>
        <p:spPr/>
        <p:txBody>
          <a:bodyPr/>
          <a:lstStyle/>
          <a:p>
            <a:r>
              <a:rPr lang="en-US" altLang="en-US" dirty="0" smtClean="0"/>
              <a:t>Frequently Asked Question #1</a:t>
            </a:r>
          </a:p>
        </p:txBody>
      </p:sp>
      <p:sp>
        <p:nvSpPr>
          <p:cNvPr id="593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AE2494F-2FD3-4297-A025-3FEF9025F822}" type="slidenum">
              <a:rPr lang="en-US" altLang="en-US" sz="1400" smtClean="0">
                <a:solidFill>
                  <a:srgbClr val="FFFFFF"/>
                </a:solidFill>
              </a:rPr>
              <a:pPr>
                <a:spcBef>
                  <a:spcPct val="0"/>
                </a:spcBef>
                <a:buFontTx/>
                <a:buNone/>
              </a:pPr>
              <a:t>26</a:t>
            </a:fld>
            <a:endParaRPr lang="en-US" altLang="en-US" sz="1400" smtClean="0">
              <a:solidFill>
                <a:srgbClr val="FFFFFF"/>
              </a:solidFill>
            </a:endParaRPr>
          </a:p>
        </p:txBody>
      </p:sp>
    </p:spTree>
    <p:custDataLst>
      <p:tags r:id="rId1"/>
    </p:custDataLst>
    <p:extLst>
      <p:ext uri="{BB962C8B-B14F-4D97-AF65-F5344CB8AC3E}">
        <p14:creationId xmlns:p14="http://schemas.microsoft.com/office/powerpoint/2010/main" val="2735715158"/>
      </p:ext>
    </p:extLst>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8AF625-B25E-4F2B-A57E-A412A507F465}"/>
              </a:ext>
            </a:extLst>
          </p:cNvPr>
          <p:cNvSpPr>
            <a:spLocks noGrp="1"/>
          </p:cNvSpPr>
          <p:nvPr>
            <p:ph sz="half" idx="1"/>
          </p:nvPr>
        </p:nvSpPr>
        <p:spPr>
          <a:xfrm>
            <a:off x="959485" y="1844675"/>
            <a:ext cx="3733800" cy="4648200"/>
          </a:xfrm>
        </p:spPr>
        <p:txBody>
          <a:bodyPr/>
          <a:lstStyle/>
          <a:p>
            <a:pPr marL="0" indent="0">
              <a:spcAft>
                <a:spcPts val="1200"/>
              </a:spcAft>
              <a:defRPr/>
            </a:pPr>
            <a:endParaRPr lang="en-US" sz="2200" b="0" dirty="0"/>
          </a:p>
          <a:p>
            <a:pPr marL="285750" indent="-285750">
              <a:buFont typeface="Wingdings" panose="05000000000000000000" pitchFamily="2" charset="2"/>
              <a:buChar char="§"/>
            </a:pPr>
            <a:r>
              <a:rPr lang="en-US" altLang="en-US" b="0" dirty="0">
                <a:solidFill>
                  <a:srgbClr val="002060"/>
                </a:solidFill>
              </a:rPr>
              <a:t>Modifying schedule or allowing leave time </a:t>
            </a:r>
          </a:p>
          <a:p>
            <a:pPr marL="285750" indent="-285750">
              <a:buFont typeface="Wingdings" panose="05000000000000000000" pitchFamily="2" charset="2"/>
              <a:buChar char="§"/>
            </a:pPr>
            <a:r>
              <a:rPr lang="en-US" altLang="en-US" b="0" dirty="0">
                <a:solidFill>
                  <a:srgbClr val="002060"/>
                </a:solidFill>
              </a:rPr>
              <a:t>Making workplace or work station accessible</a:t>
            </a:r>
          </a:p>
          <a:p>
            <a:pPr marL="285750" indent="-285750">
              <a:buFont typeface="Wingdings" panose="05000000000000000000" pitchFamily="2" charset="2"/>
              <a:buChar char="§"/>
            </a:pPr>
            <a:r>
              <a:rPr lang="en-US" altLang="en-US" b="0" dirty="0">
                <a:solidFill>
                  <a:srgbClr val="002060"/>
                </a:solidFill>
              </a:rPr>
              <a:t>Modifying </a:t>
            </a:r>
            <a:r>
              <a:rPr lang="en-US" altLang="en-US" b="0" dirty="0" smtClean="0">
                <a:solidFill>
                  <a:srgbClr val="002060"/>
                </a:solidFill>
              </a:rPr>
              <a:t>methods communication, supervision, etc.</a:t>
            </a:r>
          </a:p>
          <a:p>
            <a:pPr marL="285750" indent="-285750">
              <a:buFont typeface="Wingdings" panose="05000000000000000000" pitchFamily="2" charset="2"/>
              <a:buChar char="§"/>
            </a:pPr>
            <a:r>
              <a:rPr lang="en-US" altLang="en-US" b="0" dirty="0" smtClean="0">
                <a:solidFill>
                  <a:srgbClr val="002060"/>
                </a:solidFill>
              </a:rPr>
              <a:t>Modifying </a:t>
            </a:r>
            <a:r>
              <a:rPr lang="en-US" altLang="en-US" b="0" dirty="0">
                <a:solidFill>
                  <a:srgbClr val="002060"/>
                </a:solidFill>
              </a:rPr>
              <a:t>or creating policies</a:t>
            </a:r>
          </a:p>
          <a:p>
            <a:pPr marL="285750" indent="-285750">
              <a:buFont typeface="Wingdings" panose="05000000000000000000" pitchFamily="2" charset="2"/>
              <a:buChar char="§"/>
            </a:pPr>
            <a:endParaRPr lang="en-US" b="0" dirty="0"/>
          </a:p>
        </p:txBody>
      </p:sp>
      <p:sp>
        <p:nvSpPr>
          <p:cNvPr id="52227" name="Content Placeholder 2">
            <a:extLst>
              <a:ext uri="{FF2B5EF4-FFF2-40B4-BE49-F238E27FC236}">
                <a16:creationId xmlns:a16="http://schemas.microsoft.com/office/drawing/2014/main" id="{74B5CC6B-DC58-4FCD-80AE-B1E30FDF3822}"/>
              </a:ext>
            </a:extLst>
          </p:cNvPr>
          <p:cNvSpPr>
            <a:spLocks noGrp="1"/>
          </p:cNvSpPr>
          <p:nvPr>
            <p:ph sz="half" idx="2"/>
          </p:nvPr>
        </p:nvSpPr>
        <p:spPr>
          <a:xfrm>
            <a:off x="4870450" y="1844675"/>
            <a:ext cx="3730625" cy="4601359"/>
          </a:xfrm>
        </p:spPr>
        <p:txBody>
          <a:bodyPr/>
          <a:lstStyle/>
          <a:p>
            <a:pPr marL="0" indent="0">
              <a:spcAft>
                <a:spcPts val="1200"/>
              </a:spcAft>
              <a:defRPr/>
            </a:pPr>
            <a:endParaRPr lang="en-US" altLang="en-US" b="0" dirty="0"/>
          </a:p>
          <a:p>
            <a:pPr marL="285750" indent="-285750">
              <a:buFont typeface="Wingdings" panose="05000000000000000000" pitchFamily="2" charset="2"/>
              <a:buChar char="§"/>
            </a:pPr>
            <a:r>
              <a:rPr lang="en-US" altLang="en-US" b="0" dirty="0" smtClean="0">
                <a:solidFill>
                  <a:srgbClr val="002060"/>
                </a:solidFill>
              </a:rPr>
              <a:t>Purchasing </a:t>
            </a:r>
            <a:r>
              <a:rPr lang="en-US" altLang="en-US" b="0" dirty="0">
                <a:solidFill>
                  <a:srgbClr val="002060"/>
                </a:solidFill>
              </a:rPr>
              <a:t>or modifying </a:t>
            </a:r>
            <a:r>
              <a:rPr lang="en-US" altLang="en-US" b="0" dirty="0" smtClean="0">
                <a:solidFill>
                  <a:srgbClr val="002060"/>
                </a:solidFill>
              </a:rPr>
              <a:t>equipment </a:t>
            </a:r>
            <a:r>
              <a:rPr lang="en-US" altLang="en-US" b="0" dirty="0">
                <a:solidFill>
                  <a:srgbClr val="002060"/>
                </a:solidFill>
              </a:rPr>
              <a:t>or </a:t>
            </a:r>
            <a:r>
              <a:rPr lang="en-US" altLang="en-US" b="0" dirty="0" smtClean="0">
                <a:solidFill>
                  <a:srgbClr val="002060"/>
                </a:solidFill>
              </a:rPr>
              <a:t>products </a:t>
            </a:r>
            <a:endParaRPr lang="en-US" altLang="en-US" b="0" dirty="0">
              <a:solidFill>
                <a:srgbClr val="002060"/>
              </a:solidFill>
            </a:endParaRPr>
          </a:p>
          <a:p>
            <a:pPr marL="285750" indent="-285750">
              <a:buFont typeface="Wingdings" panose="05000000000000000000" pitchFamily="2" charset="2"/>
              <a:buChar char="§"/>
            </a:pPr>
            <a:r>
              <a:rPr lang="en-US" altLang="en-US" b="0" dirty="0">
                <a:solidFill>
                  <a:srgbClr val="002060"/>
                </a:solidFill>
              </a:rPr>
              <a:t>Purchasing a service — reader or interpreter</a:t>
            </a:r>
          </a:p>
          <a:p>
            <a:pPr marL="285750" indent="-285750">
              <a:lnSpc>
                <a:spcPct val="150000"/>
              </a:lnSpc>
              <a:buFont typeface="Wingdings" panose="05000000000000000000" pitchFamily="2" charset="2"/>
              <a:buChar char="§"/>
            </a:pPr>
            <a:r>
              <a:rPr lang="en-US" altLang="en-US" b="0" dirty="0">
                <a:solidFill>
                  <a:srgbClr val="002060"/>
                </a:solidFill>
              </a:rPr>
              <a:t>Restructuring job </a:t>
            </a:r>
          </a:p>
          <a:p>
            <a:pPr marL="285750" indent="-285750">
              <a:lnSpc>
                <a:spcPct val="150000"/>
              </a:lnSpc>
              <a:buFont typeface="Wingdings" panose="05000000000000000000" pitchFamily="2" charset="2"/>
              <a:buChar char="§"/>
            </a:pPr>
            <a:r>
              <a:rPr lang="en-US" altLang="en-US" b="0" dirty="0">
                <a:solidFill>
                  <a:srgbClr val="002060"/>
                </a:solidFill>
              </a:rPr>
              <a:t>Reassignment </a:t>
            </a:r>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9209CB6-58D3-474F-B4E5-38EDCCBED243}" type="slidenum">
              <a:rPr lang="en-US" altLang="en-US" sz="1400" smtClean="0">
                <a:solidFill>
                  <a:srgbClr val="FFFFFF"/>
                </a:solidFill>
              </a:rPr>
              <a:pPr>
                <a:spcBef>
                  <a:spcPct val="0"/>
                </a:spcBef>
                <a:buFontTx/>
                <a:buNone/>
              </a:pPr>
              <a:t>27</a:t>
            </a:fld>
            <a:endParaRPr lang="en-US" altLang="en-US" sz="1400" smtClean="0">
              <a:solidFill>
                <a:srgbClr val="FFFFFF"/>
              </a:solidFill>
            </a:endParaRPr>
          </a:p>
        </p:txBody>
      </p:sp>
      <p:sp>
        <p:nvSpPr>
          <p:cNvPr id="50182" name="Rectangle 2"/>
          <p:cNvSpPr>
            <a:spLocks noChangeArrowheads="1"/>
          </p:cNvSpPr>
          <p:nvPr/>
        </p:nvSpPr>
        <p:spPr bwMode="auto">
          <a:xfrm>
            <a:off x="619125" y="1290677"/>
            <a:ext cx="79914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a:spcBef>
                <a:spcPct val="0"/>
              </a:spcBef>
              <a:spcAft>
                <a:spcPts val="1200"/>
              </a:spcAft>
              <a:buFontTx/>
              <a:buNone/>
            </a:pPr>
            <a:r>
              <a:rPr lang="en-US" altLang="en-US" sz="2800" b="1" dirty="0" smtClean="0"/>
              <a:t>Common </a:t>
            </a:r>
            <a:r>
              <a:rPr lang="en-US" altLang="en-US" sz="2800" b="1" dirty="0"/>
              <a:t>I</a:t>
            </a:r>
            <a:r>
              <a:rPr lang="en-US" altLang="en-US" sz="2800" b="1" dirty="0" smtClean="0"/>
              <a:t>nclusion accommodations for </a:t>
            </a:r>
          </a:p>
          <a:p>
            <a:pPr algn="ctr">
              <a:spcBef>
                <a:spcPct val="0"/>
              </a:spcBef>
              <a:spcAft>
                <a:spcPts val="1200"/>
              </a:spcAft>
              <a:buFontTx/>
              <a:buNone/>
            </a:pPr>
            <a:r>
              <a:rPr lang="en-US" altLang="en-US" sz="2800" b="1" dirty="0" smtClean="0"/>
              <a:t>Stay-at-Work:</a:t>
            </a:r>
            <a:endParaRPr lang="en-US" altLang="en-US" sz="2800" b="1" dirty="0"/>
          </a:p>
        </p:txBody>
      </p:sp>
      <p:sp>
        <p:nvSpPr>
          <p:cNvPr id="7"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2700" b="1" dirty="0" smtClean="0">
                <a:solidFill>
                  <a:srgbClr val="002060"/>
                </a:solidFill>
                <a:latin typeface="Calibri" panose="020F0502020204030204" pitchFamily="34" charset="0"/>
              </a:rPr>
              <a:t>Techniques for Effective Accommodation</a:t>
            </a:r>
            <a:endParaRPr lang="en-US" altLang="en-US" sz="27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685596645"/>
      </p:ext>
    </p:extLst>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a:xfrm>
            <a:off x="838200" y="1295400"/>
            <a:ext cx="7848600" cy="5184775"/>
          </a:xfrm>
        </p:spPr>
        <p:txBody>
          <a:bodyPr/>
          <a:lstStyle/>
          <a:p>
            <a:r>
              <a:rPr lang="en-US" altLang="en-US" smtClean="0"/>
              <a:t> </a:t>
            </a:r>
          </a:p>
        </p:txBody>
      </p:sp>
      <p:sp>
        <p:nvSpPr>
          <p:cNvPr id="890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8E51DC0-1C31-453D-A323-76944D538A1C}" type="slidenum">
              <a:rPr lang="en-US" altLang="en-US" sz="1400" smtClean="0">
                <a:solidFill>
                  <a:srgbClr val="FFFFFF"/>
                </a:solidFill>
              </a:rPr>
              <a:pPr>
                <a:spcBef>
                  <a:spcPct val="0"/>
                </a:spcBef>
                <a:buFontTx/>
                <a:buNone/>
              </a:pPr>
              <a:t>28</a:t>
            </a:fld>
            <a:endParaRPr lang="en-US" altLang="en-US" sz="1400" smtClean="0">
              <a:solidFill>
                <a:srgbClr val="FFFFFF"/>
              </a:solidFill>
            </a:endParaRPr>
          </a:p>
        </p:txBody>
      </p:sp>
      <p:sp>
        <p:nvSpPr>
          <p:cNvPr id="5" name="Title 1"/>
          <p:cNvSpPr txBox="1">
            <a:spLocks/>
          </p:cNvSpPr>
          <p:nvPr/>
        </p:nvSpPr>
        <p:spPr bwMode="auto">
          <a:xfrm>
            <a:off x="609600" y="447675"/>
            <a:ext cx="5930900" cy="609600"/>
          </a:xfrm>
          <a:prstGeom prst="rect">
            <a:avLst/>
          </a:prstGeom>
          <a:noFill/>
          <a:ln w="9525">
            <a:noFill/>
            <a:miter lim="800000"/>
            <a:headEnd/>
            <a:tailEnd/>
          </a:ln>
        </p:spPr>
        <p:txBody>
          <a:bodyPr anchor="ctr"/>
          <a:lstStyle/>
          <a:p>
            <a:pPr fontAlgn="auto">
              <a:spcBef>
                <a:spcPts val="0"/>
              </a:spcBef>
              <a:spcAft>
                <a:spcPts val="0"/>
              </a:spcAft>
              <a:defRPr/>
            </a:pPr>
            <a:r>
              <a:rPr lang="en-US" sz="3000" b="1" dirty="0" smtClean="0">
                <a:solidFill>
                  <a:schemeClr val="tx2">
                    <a:lumMod val="75000"/>
                  </a:schemeClr>
                </a:solidFill>
                <a:latin typeface="Arial" panose="020B0604020202020204" pitchFamily="34" charset="0"/>
                <a:ea typeface="+mj-ea"/>
                <a:cs typeface="Arial" panose="020B0604020202020204" pitchFamily="34" charset="0"/>
              </a:rPr>
              <a:t>JAN Video</a:t>
            </a:r>
            <a:r>
              <a:rPr lang="en-US" sz="3000" b="1" dirty="0">
                <a:solidFill>
                  <a:schemeClr val="tx2">
                    <a:lumMod val="75000"/>
                  </a:schemeClr>
                </a:solidFill>
                <a:latin typeface="Arial" panose="020B0604020202020204" pitchFamily="34" charset="0"/>
                <a:ea typeface="+mj-ea"/>
                <a:cs typeface="Arial" panose="020B0604020202020204" pitchFamily="34" charset="0"/>
              </a:rPr>
              <a:t>: </a:t>
            </a:r>
            <a:r>
              <a:rPr lang="en-US" sz="3000" b="1" dirty="0" smtClean="0">
                <a:solidFill>
                  <a:schemeClr val="tx2">
                    <a:lumMod val="75000"/>
                  </a:schemeClr>
                </a:solidFill>
                <a:latin typeface="Arial" panose="020B0604020202020204" pitchFamily="34" charset="0"/>
                <a:ea typeface="+mj-ea"/>
                <a:cs typeface="Arial" panose="020B0604020202020204" pitchFamily="34" charset="0"/>
              </a:rPr>
              <a:t>SAW/Retention</a:t>
            </a:r>
            <a:endParaRPr lang="en-US" sz="3000" b="1" dirty="0">
              <a:solidFill>
                <a:schemeClr val="tx2">
                  <a:lumMod val="75000"/>
                </a:schemeClr>
              </a:solidFill>
              <a:latin typeface="Arial" panose="020B0604020202020204" pitchFamily="34" charset="0"/>
              <a:ea typeface="+mj-ea"/>
              <a:cs typeface="Arial" panose="020B0604020202020204" pitchFamily="34" charset="0"/>
            </a:endParaRPr>
          </a:p>
        </p:txBody>
      </p:sp>
      <p:pic>
        <p:nvPicPr>
          <p:cNvPr id="2" name="Picture 1" descr="Screen from the reasonable accommodation training video featuring a  manager, accommodation specialist and employee with disabilities discussing accommodatio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875" y="1809561"/>
            <a:ext cx="7389249" cy="4156452"/>
          </a:xfrm>
          <a:prstGeom prst="rect">
            <a:avLst/>
          </a:prstGeom>
        </p:spPr>
      </p:pic>
    </p:spTree>
    <p:extLst>
      <p:ext uri="{BB962C8B-B14F-4D97-AF65-F5344CB8AC3E}">
        <p14:creationId xmlns:p14="http://schemas.microsoft.com/office/powerpoint/2010/main" val="300807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685800" y="1295400"/>
            <a:ext cx="7848600" cy="5184648"/>
          </a:xfrm>
        </p:spPr>
        <p:txBody>
          <a:bodyPr>
            <a:normAutofit/>
          </a:bodyPr>
          <a:lstStyle/>
          <a:p>
            <a:r>
              <a:rPr lang="en-US" sz="3600" dirty="0" smtClean="0"/>
              <a:t>Can I discretely tell co-workers about an accommodation provided to an employee?  </a:t>
            </a:r>
            <a:endParaRPr lang="en-US" sz="3600" dirty="0"/>
          </a:p>
          <a:p>
            <a:r>
              <a:rPr lang="en-US" dirty="0"/>
              <a:t> </a:t>
            </a:r>
          </a:p>
          <a:p>
            <a:r>
              <a:rPr lang="en-US" dirty="0"/>
              <a:t>General rule: </a:t>
            </a:r>
            <a:r>
              <a:rPr lang="en-US" dirty="0" smtClean="0"/>
              <a:t>NO </a:t>
            </a:r>
            <a:endParaRPr lang="en-US" dirty="0"/>
          </a:p>
          <a:p>
            <a:endParaRPr lang="en-US" sz="1000" dirty="0"/>
          </a:p>
          <a:p>
            <a:r>
              <a:rPr lang="en-US" b="0" dirty="0" smtClean="0"/>
              <a:t>“</a:t>
            </a:r>
            <a:r>
              <a:rPr lang="en-US" b="0" i="1" dirty="0" smtClean="0"/>
              <a:t>I’m </a:t>
            </a:r>
            <a:r>
              <a:rPr lang="en-US" b="0" i="1" dirty="0"/>
              <a:t>not going to discuss other employees with you, but if there is a reason you need to change the way you work, I’d be happy to discuss it with </a:t>
            </a:r>
            <a:r>
              <a:rPr lang="en-US" b="0" i="1" dirty="0" smtClean="0"/>
              <a:t>you.” </a:t>
            </a:r>
            <a:endParaRPr lang="en-US" altLang="en-US" sz="3600" b="0" dirty="0">
              <a:solidFill>
                <a:srgbClr val="002060"/>
              </a:solidFill>
            </a:endParaRPr>
          </a:p>
          <a:p>
            <a:pPr>
              <a:defRPr/>
            </a:pPr>
            <a:endParaRPr lang="en-US" altLang="en-US" sz="3600" b="0" dirty="0">
              <a:solidFill>
                <a:srgbClr val="002060"/>
              </a:solidFill>
            </a:endParaRPr>
          </a:p>
          <a:p>
            <a:pPr>
              <a:defRPr/>
            </a:pPr>
            <a:endParaRPr lang="en-US" altLang="en-US" sz="4400" b="0" dirty="0">
              <a:solidFill>
                <a:srgbClr val="002060"/>
              </a:solidFill>
            </a:endParaRPr>
          </a:p>
        </p:txBody>
      </p:sp>
      <p:sp>
        <p:nvSpPr>
          <p:cNvPr id="59396" name="Title 3"/>
          <p:cNvSpPr>
            <a:spLocks noGrp="1"/>
          </p:cNvSpPr>
          <p:nvPr>
            <p:ph type="title" idx="4294967295"/>
          </p:nvPr>
        </p:nvSpPr>
        <p:spPr/>
        <p:txBody>
          <a:bodyPr/>
          <a:lstStyle/>
          <a:p>
            <a:r>
              <a:rPr lang="en-US" altLang="en-US" dirty="0" smtClean="0"/>
              <a:t>Frequently Asked Question #2</a:t>
            </a:r>
          </a:p>
        </p:txBody>
      </p:sp>
      <p:sp>
        <p:nvSpPr>
          <p:cNvPr id="593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AE2494F-2FD3-4297-A025-3FEF9025F822}" type="slidenum">
              <a:rPr lang="en-US" altLang="en-US" sz="1400" smtClean="0">
                <a:solidFill>
                  <a:srgbClr val="FFFFFF"/>
                </a:solidFill>
              </a:rPr>
              <a:pPr>
                <a:spcBef>
                  <a:spcPct val="0"/>
                </a:spcBef>
                <a:buFontTx/>
                <a:buNone/>
              </a:pPr>
              <a:t>29</a:t>
            </a:fld>
            <a:endParaRPr lang="en-US" altLang="en-US" sz="1400" smtClean="0">
              <a:solidFill>
                <a:srgbClr val="FFFFFF"/>
              </a:solidFill>
            </a:endParaRPr>
          </a:p>
        </p:txBody>
      </p:sp>
    </p:spTree>
    <p:custDataLst>
      <p:tags r:id="rId1"/>
    </p:custDataLst>
    <p:extLst>
      <p:ext uri="{BB962C8B-B14F-4D97-AF65-F5344CB8AC3E}">
        <p14:creationId xmlns:p14="http://schemas.microsoft.com/office/powerpoint/2010/main" val="3830452325"/>
      </p:ext>
    </p:extLst>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838200" y="1295400"/>
            <a:ext cx="7848600" cy="5184775"/>
          </a:xfrm>
        </p:spPr>
        <p:txBody>
          <a:bodyPr/>
          <a:lstStyle/>
          <a:p>
            <a:pPr>
              <a:spcAft>
                <a:spcPts val="900"/>
              </a:spcAft>
            </a:pPr>
            <a:endParaRPr lang="en-US" altLang="en-US" sz="3600" dirty="0" smtClean="0">
              <a:solidFill>
                <a:srgbClr val="002060"/>
              </a:solidFill>
            </a:endParaRPr>
          </a:p>
          <a:p>
            <a:pPr algn="ctr">
              <a:spcAft>
                <a:spcPts val="900"/>
              </a:spcAft>
            </a:pPr>
            <a:r>
              <a:rPr lang="en-US" altLang="en-US" sz="3600" dirty="0" smtClean="0">
                <a:solidFill>
                  <a:srgbClr val="002060"/>
                </a:solidFill>
              </a:rPr>
              <a:t>Accommodation </a:t>
            </a:r>
          </a:p>
          <a:p>
            <a:pPr algn="ctr">
              <a:spcAft>
                <a:spcPts val="900"/>
              </a:spcAft>
            </a:pPr>
            <a:r>
              <a:rPr lang="en-US" altLang="en-US" sz="3600" dirty="0" smtClean="0">
                <a:solidFill>
                  <a:srgbClr val="002060"/>
                </a:solidFill>
              </a:rPr>
              <a:t>=</a:t>
            </a:r>
          </a:p>
          <a:p>
            <a:pPr algn="ctr">
              <a:spcAft>
                <a:spcPts val="900"/>
              </a:spcAft>
            </a:pPr>
            <a:r>
              <a:rPr lang="en-US" altLang="en-US" sz="3600" dirty="0" smtClean="0">
                <a:solidFill>
                  <a:srgbClr val="002060"/>
                </a:solidFill>
              </a:rPr>
              <a:t>Equal Employment </a:t>
            </a:r>
          </a:p>
          <a:p>
            <a:pPr algn="ctr">
              <a:spcAft>
                <a:spcPts val="900"/>
              </a:spcAft>
            </a:pPr>
            <a:r>
              <a:rPr lang="en-US" altLang="en-US" sz="3600" dirty="0" smtClean="0">
                <a:solidFill>
                  <a:srgbClr val="002060"/>
                </a:solidFill>
              </a:rPr>
              <a:t>=</a:t>
            </a:r>
          </a:p>
          <a:p>
            <a:pPr algn="ctr">
              <a:spcAft>
                <a:spcPts val="900"/>
              </a:spcAft>
            </a:pPr>
            <a:r>
              <a:rPr lang="en-US" altLang="en-US" sz="3600" dirty="0" smtClean="0">
                <a:solidFill>
                  <a:srgbClr val="002060"/>
                </a:solidFill>
              </a:rPr>
              <a:t>Inclusive Workplace Culture </a:t>
            </a:r>
          </a:p>
        </p:txBody>
      </p:sp>
      <p:sp>
        <p:nvSpPr>
          <p:cNvPr id="3891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8A68E310-B942-4257-9D56-08D2D930C145}" type="slidenum">
              <a:rPr lang="en-US" altLang="en-US" sz="1200">
                <a:solidFill>
                  <a:srgbClr val="FFFFFF"/>
                </a:solidFill>
              </a:rPr>
              <a:pPr>
                <a:spcBef>
                  <a:spcPct val="0"/>
                </a:spcBef>
                <a:buFontTx/>
                <a:buNone/>
              </a:pPr>
              <a:t>3</a:t>
            </a:fld>
            <a:endParaRPr lang="en-US" altLang="en-US" sz="1400">
              <a:solidFill>
                <a:srgbClr val="FFFFFF"/>
              </a:solidFill>
            </a:endParaRPr>
          </a:p>
        </p:txBody>
      </p:sp>
      <p:sp>
        <p:nvSpPr>
          <p:cNvPr id="96260" name="Title 1"/>
          <p:cNvSpPr txBox="1">
            <a:spLocks/>
          </p:cNvSpPr>
          <p:nvPr/>
        </p:nvSpPr>
        <p:spPr bwMode="auto">
          <a:xfrm>
            <a:off x="406400" y="434975"/>
            <a:ext cx="5897563"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400" b="1" dirty="0" smtClean="0">
                <a:solidFill>
                  <a:schemeClr val="accent1">
                    <a:lumMod val="50000"/>
                  </a:schemeClr>
                </a:solidFill>
                <a:ea typeface="ＭＳ Ｐゴシック" charset="0"/>
              </a:rPr>
              <a:t>   </a:t>
            </a:r>
            <a:r>
              <a:rPr lang="en-US" altLang="en-US" sz="4000" b="1" dirty="0" smtClean="0">
                <a:solidFill>
                  <a:srgbClr val="254061"/>
                </a:solidFill>
                <a:ea typeface="ＭＳ Ｐゴシック" charset="0"/>
              </a:rPr>
              <a:t>Key to Inclusive Culture</a:t>
            </a:r>
            <a:endParaRPr lang="en-US" altLang="en-US" sz="4000" b="1" dirty="0">
              <a:solidFill>
                <a:srgbClr val="25406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4756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8AF625-B25E-4F2B-A57E-A412A507F465}"/>
              </a:ext>
            </a:extLst>
          </p:cNvPr>
          <p:cNvSpPr>
            <a:spLocks noGrp="1"/>
          </p:cNvSpPr>
          <p:nvPr>
            <p:ph sz="half" idx="1"/>
          </p:nvPr>
        </p:nvSpPr>
        <p:spPr>
          <a:xfrm>
            <a:off x="879475" y="1414463"/>
            <a:ext cx="3733800" cy="4648200"/>
          </a:xfrm>
        </p:spPr>
        <p:txBody>
          <a:bodyPr/>
          <a:lstStyle/>
          <a:p>
            <a:pPr marL="0" indent="0">
              <a:spcAft>
                <a:spcPts val="1200"/>
              </a:spcAft>
              <a:defRPr/>
            </a:pPr>
            <a:endParaRPr lang="en-US" sz="2200" b="0" dirty="0"/>
          </a:p>
          <a:p>
            <a:pPr marL="285750" indent="-285750">
              <a:lnSpc>
                <a:spcPct val="150000"/>
              </a:lnSpc>
              <a:buFont typeface="Wingdings" panose="05000000000000000000" pitchFamily="2" charset="2"/>
              <a:buChar char="§"/>
            </a:pPr>
            <a:endParaRPr lang="en-US" altLang="en-US" b="0" dirty="0" smtClean="0">
              <a:solidFill>
                <a:srgbClr val="002060"/>
              </a:solidFill>
            </a:endParaRPr>
          </a:p>
          <a:p>
            <a:pPr marL="285750" indent="-285750">
              <a:lnSpc>
                <a:spcPct val="150000"/>
              </a:lnSpc>
              <a:buFont typeface="Wingdings" panose="05000000000000000000" pitchFamily="2" charset="2"/>
              <a:buChar char="§"/>
            </a:pPr>
            <a:r>
              <a:rPr lang="en-US" altLang="en-US" sz="2800" b="0" dirty="0" smtClean="0">
                <a:solidFill>
                  <a:srgbClr val="002060"/>
                </a:solidFill>
              </a:rPr>
              <a:t>Transition Program  </a:t>
            </a:r>
            <a:endParaRPr lang="en-US" altLang="en-US" sz="2800" b="0" dirty="0">
              <a:solidFill>
                <a:srgbClr val="002060"/>
              </a:solidFill>
            </a:endParaRPr>
          </a:p>
          <a:p>
            <a:pPr marL="285750" indent="-285750">
              <a:lnSpc>
                <a:spcPct val="150000"/>
              </a:lnSpc>
              <a:buFont typeface="Wingdings" panose="05000000000000000000" pitchFamily="2" charset="2"/>
              <a:buChar char="§"/>
            </a:pPr>
            <a:r>
              <a:rPr lang="en-US" altLang="en-US" sz="2800" b="0" dirty="0" smtClean="0">
                <a:solidFill>
                  <a:srgbClr val="002060"/>
                </a:solidFill>
              </a:rPr>
              <a:t>Modified schedule</a:t>
            </a:r>
            <a:endParaRPr lang="en-US" altLang="en-US" sz="2800" b="0" dirty="0">
              <a:solidFill>
                <a:srgbClr val="002060"/>
              </a:solidFill>
            </a:endParaRPr>
          </a:p>
          <a:p>
            <a:pPr marL="285750" indent="-285750">
              <a:buFont typeface="Wingdings" panose="05000000000000000000" pitchFamily="2" charset="2"/>
              <a:buChar char="§"/>
            </a:pPr>
            <a:r>
              <a:rPr lang="en-US" altLang="en-US" sz="2800" b="0" dirty="0" smtClean="0">
                <a:solidFill>
                  <a:srgbClr val="002060"/>
                </a:solidFill>
              </a:rPr>
              <a:t>Temporary Reassignment </a:t>
            </a:r>
            <a:endParaRPr lang="en-US" altLang="en-US" sz="2800" b="0" dirty="0">
              <a:solidFill>
                <a:srgbClr val="002060"/>
              </a:solidFill>
            </a:endParaRPr>
          </a:p>
          <a:p>
            <a:pPr marL="285750" indent="-285750">
              <a:buFont typeface="Wingdings" panose="05000000000000000000" pitchFamily="2" charset="2"/>
              <a:buChar char="§"/>
            </a:pPr>
            <a:r>
              <a:rPr lang="en-US" altLang="en-US" sz="2800" b="0" dirty="0" smtClean="0">
                <a:solidFill>
                  <a:srgbClr val="002060"/>
                </a:solidFill>
              </a:rPr>
              <a:t>FMLA, Short Term Leave</a:t>
            </a:r>
            <a:endParaRPr lang="en-US" altLang="en-US" sz="2800" b="0" dirty="0">
              <a:solidFill>
                <a:srgbClr val="002060"/>
              </a:solidFill>
            </a:endParaRPr>
          </a:p>
          <a:p>
            <a:pPr>
              <a:spcAft>
                <a:spcPts val="1200"/>
              </a:spcAft>
              <a:buFont typeface="Wingdings" panose="05000000000000000000" pitchFamily="2" charset="2"/>
              <a:buChar char="§"/>
              <a:defRPr/>
            </a:pPr>
            <a:endParaRPr lang="en-US" sz="2200" b="0" dirty="0"/>
          </a:p>
        </p:txBody>
      </p:sp>
      <p:sp>
        <p:nvSpPr>
          <p:cNvPr id="52227" name="Content Placeholder 2">
            <a:extLst>
              <a:ext uri="{FF2B5EF4-FFF2-40B4-BE49-F238E27FC236}">
                <a16:creationId xmlns:a16="http://schemas.microsoft.com/office/drawing/2014/main" id="{74B5CC6B-DC58-4FCD-80AE-B1E30FDF3822}"/>
              </a:ext>
            </a:extLst>
          </p:cNvPr>
          <p:cNvSpPr>
            <a:spLocks noGrp="1"/>
          </p:cNvSpPr>
          <p:nvPr>
            <p:ph sz="half" idx="2"/>
          </p:nvPr>
        </p:nvSpPr>
        <p:spPr>
          <a:xfrm>
            <a:off x="4870450" y="1253490"/>
            <a:ext cx="3730625" cy="4953000"/>
          </a:xfrm>
        </p:spPr>
        <p:txBody>
          <a:bodyPr/>
          <a:lstStyle/>
          <a:p>
            <a:pPr marL="0" indent="0">
              <a:spcAft>
                <a:spcPts val="1200"/>
              </a:spcAft>
              <a:defRPr/>
            </a:pPr>
            <a:endParaRPr lang="en-US" altLang="en-US" sz="2200" b="0" dirty="0"/>
          </a:p>
          <a:p>
            <a:pPr marL="285750" indent="-285750">
              <a:buFont typeface="Wingdings" panose="05000000000000000000" pitchFamily="2" charset="2"/>
              <a:buChar char="§"/>
            </a:pPr>
            <a:endParaRPr lang="en-US" altLang="en-US" b="0" dirty="0" smtClean="0">
              <a:solidFill>
                <a:srgbClr val="002060"/>
              </a:solidFill>
            </a:endParaRPr>
          </a:p>
          <a:p>
            <a:pPr marL="285750" indent="-285750">
              <a:buFont typeface="Wingdings" panose="05000000000000000000" pitchFamily="2" charset="2"/>
              <a:buChar char="§"/>
            </a:pPr>
            <a:endParaRPr lang="en-US" altLang="en-US" b="0" dirty="0" smtClean="0">
              <a:solidFill>
                <a:srgbClr val="002060"/>
              </a:solidFill>
            </a:endParaRPr>
          </a:p>
          <a:p>
            <a:pPr marL="285750" indent="-285750">
              <a:buFont typeface="Wingdings" panose="05000000000000000000" pitchFamily="2" charset="2"/>
              <a:buChar char="§"/>
            </a:pPr>
            <a:r>
              <a:rPr lang="en-US" altLang="en-US" sz="2800" b="0" dirty="0" smtClean="0">
                <a:solidFill>
                  <a:srgbClr val="002060"/>
                </a:solidFill>
              </a:rPr>
              <a:t>Re-engineering of worksite</a:t>
            </a:r>
            <a:endParaRPr lang="en-US" altLang="en-US" sz="2800" b="0" dirty="0">
              <a:solidFill>
                <a:srgbClr val="002060"/>
              </a:solidFill>
            </a:endParaRPr>
          </a:p>
          <a:p>
            <a:pPr marL="285750" indent="-285750">
              <a:lnSpc>
                <a:spcPct val="150000"/>
              </a:lnSpc>
              <a:buFont typeface="Wingdings" panose="05000000000000000000" pitchFamily="2" charset="2"/>
              <a:buChar char="§"/>
            </a:pPr>
            <a:r>
              <a:rPr lang="en-US" altLang="en-US" sz="2800" b="0" dirty="0" smtClean="0">
                <a:solidFill>
                  <a:srgbClr val="002060"/>
                </a:solidFill>
              </a:rPr>
              <a:t>Restructuring </a:t>
            </a:r>
            <a:r>
              <a:rPr lang="en-US" altLang="en-US" sz="2800" b="0" dirty="0">
                <a:solidFill>
                  <a:srgbClr val="002060"/>
                </a:solidFill>
              </a:rPr>
              <a:t>job </a:t>
            </a:r>
          </a:p>
          <a:p>
            <a:pPr marL="285750" indent="-285750">
              <a:lnSpc>
                <a:spcPct val="150000"/>
              </a:lnSpc>
              <a:buFont typeface="Wingdings" panose="05000000000000000000" pitchFamily="2" charset="2"/>
              <a:buChar char="§"/>
            </a:pPr>
            <a:r>
              <a:rPr lang="en-US" altLang="en-US" sz="2800" b="0" dirty="0">
                <a:solidFill>
                  <a:srgbClr val="002060"/>
                </a:solidFill>
              </a:rPr>
              <a:t>Reassignment </a:t>
            </a:r>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9209CB6-58D3-474F-B4E5-38EDCCBED243}" type="slidenum">
              <a:rPr lang="en-US" altLang="en-US" sz="1400" smtClean="0">
                <a:solidFill>
                  <a:srgbClr val="FFFFFF"/>
                </a:solidFill>
              </a:rPr>
              <a:pPr>
                <a:spcBef>
                  <a:spcPct val="0"/>
                </a:spcBef>
                <a:buFontTx/>
                <a:buNone/>
              </a:pPr>
              <a:t>30</a:t>
            </a:fld>
            <a:endParaRPr lang="en-US" altLang="en-US" sz="1400" smtClean="0">
              <a:solidFill>
                <a:srgbClr val="FFFFFF"/>
              </a:solidFill>
            </a:endParaRPr>
          </a:p>
        </p:txBody>
      </p:sp>
      <p:sp>
        <p:nvSpPr>
          <p:cNvPr id="50182" name="Rectangle 2"/>
          <p:cNvSpPr>
            <a:spLocks noChangeArrowheads="1"/>
          </p:cNvSpPr>
          <p:nvPr/>
        </p:nvSpPr>
        <p:spPr bwMode="auto">
          <a:xfrm>
            <a:off x="609600" y="1414463"/>
            <a:ext cx="79914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a:spcBef>
                <a:spcPct val="0"/>
              </a:spcBef>
              <a:spcAft>
                <a:spcPts val="1200"/>
              </a:spcAft>
              <a:buFontTx/>
              <a:buNone/>
            </a:pPr>
            <a:r>
              <a:rPr lang="en-US" altLang="en-US" sz="2800" b="1" dirty="0" smtClean="0"/>
              <a:t>Common accommodations for </a:t>
            </a:r>
          </a:p>
          <a:p>
            <a:pPr algn="ctr">
              <a:spcBef>
                <a:spcPct val="0"/>
              </a:spcBef>
              <a:spcAft>
                <a:spcPts val="1200"/>
              </a:spcAft>
              <a:buFontTx/>
              <a:buNone/>
            </a:pPr>
            <a:r>
              <a:rPr lang="en-US" altLang="en-US" sz="2800" b="1" dirty="0" smtClean="0"/>
              <a:t>Return-to-Work:</a:t>
            </a:r>
            <a:endParaRPr lang="en-US" altLang="en-US" sz="2800" b="1" dirty="0"/>
          </a:p>
        </p:txBody>
      </p:sp>
      <p:sp>
        <p:nvSpPr>
          <p:cNvPr id="7"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2700" b="1" dirty="0" smtClean="0">
                <a:solidFill>
                  <a:srgbClr val="002060"/>
                </a:solidFill>
                <a:latin typeface="Calibri" panose="020F0502020204030204" pitchFamily="34" charset="0"/>
              </a:rPr>
              <a:t>Techniques for Effective Accommodation</a:t>
            </a:r>
            <a:endParaRPr lang="en-US" altLang="en-US" sz="27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618003819"/>
      </p:ext>
    </p:extLst>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dirty="0" smtClean="0"/>
              <a:t>JAN Video: Return-to-Work </a:t>
            </a:r>
            <a:endParaRPr lang="en-US" dirty="0"/>
          </a:p>
        </p:txBody>
      </p:sp>
      <p:pic>
        <p:nvPicPr>
          <p:cNvPr id="4" name="Content Placeholder 3" descr="This is a screen shot from our return to work training video. It depicts a supervisor telling an injured employee that he doesn't think the injured worker can return with the restrictions provided ina medical report. "/>
          <p:cNvPicPr>
            <a:picLocks noGrp="1" noChangeAspect="1"/>
          </p:cNvPicPr>
          <p:nvPr>
            <p:ph idx="1"/>
          </p:nvPr>
        </p:nvPicPr>
        <p:blipFill>
          <a:blip r:embed="rId3"/>
          <a:stretch>
            <a:fillRect/>
          </a:stretch>
        </p:blipFill>
        <p:spPr>
          <a:xfrm>
            <a:off x="1255276" y="1728591"/>
            <a:ext cx="7355324" cy="4137369"/>
          </a:xfrm>
          <a:prstGeom prst="rect">
            <a:avLst/>
          </a:prstGeom>
        </p:spPr>
      </p:pic>
    </p:spTree>
    <p:extLst>
      <p:ext uri="{BB962C8B-B14F-4D97-AF65-F5344CB8AC3E}">
        <p14:creationId xmlns:p14="http://schemas.microsoft.com/office/powerpoint/2010/main" val="346700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685800" y="1295400"/>
            <a:ext cx="7848600" cy="5184648"/>
          </a:xfrm>
        </p:spPr>
        <p:txBody>
          <a:bodyPr>
            <a:normAutofit/>
          </a:bodyPr>
          <a:lstStyle/>
          <a:p>
            <a:r>
              <a:rPr lang="en-US" sz="3600" dirty="0" smtClean="0"/>
              <a:t>Does our Workers’ Compensation Team have ADA responsibilities?  </a:t>
            </a:r>
            <a:endParaRPr lang="en-US" sz="3600" dirty="0"/>
          </a:p>
          <a:p>
            <a:r>
              <a:rPr lang="en-US" dirty="0"/>
              <a:t> </a:t>
            </a:r>
          </a:p>
          <a:p>
            <a:r>
              <a:rPr lang="en-US" dirty="0"/>
              <a:t>General rule: </a:t>
            </a:r>
            <a:r>
              <a:rPr lang="en-US" dirty="0" smtClean="0"/>
              <a:t>YES</a:t>
            </a:r>
            <a:endParaRPr lang="en-US" dirty="0"/>
          </a:p>
          <a:p>
            <a:endParaRPr lang="en-US" sz="1000" dirty="0"/>
          </a:p>
          <a:p>
            <a:endParaRPr lang="en-US" b="0" dirty="0" smtClean="0"/>
          </a:p>
          <a:p>
            <a:r>
              <a:rPr lang="en-US" b="0" dirty="0"/>
              <a:t>	</a:t>
            </a:r>
            <a:r>
              <a:rPr lang="en-US" b="0" dirty="0" smtClean="0"/>
              <a:t>As soon as an injured employee is diagnosed with a permanent disability then the interactive process should begin. </a:t>
            </a:r>
            <a:endParaRPr lang="en-US" altLang="en-US" sz="3600" b="0" dirty="0">
              <a:solidFill>
                <a:srgbClr val="002060"/>
              </a:solidFill>
            </a:endParaRPr>
          </a:p>
          <a:p>
            <a:pPr>
              <a:defRPr/>
            </a:pPr>
            <a:endParaRPr lang="en-US" altLang="en-US" sz="3600" b="0" dirty="0">
              <a:solidFill>
                <a:srgbClr val="002060"/>
              </a:solidFill>
            </a:endParaRPr>
          </a:p>
          <a:p>
            <a:pPr>
              <a:defRPr/>
            </a:pPr>
            <a:endParaRPr lang="en-US" altLang="en-US" sz="4400" b="0" dirty="0">
              <a:solidFill>
                <a:srgbClr val="002060"/>
              </a:solidFill>
            </a:endParaRPr>
          </a:p>
        </p:txBody>
      </p:sp>
      <p:sp>
        <p:nvSpPr>
          <p:cNvPr id="59396" name="Title 3"/>
          <p:cNvSpPr>
            <a:spLocks noGrp="1"/>
          </p:cNvSpPr>
          <p:nvPr>
            <p:ph type="title" idx="4294967295"/>
          </p:nvPr>
        </p:nvSpPr>
        <p:spPr/>
        <p:txBody>
          <a:bodyPr/>
          <a:lstStyle/>
          <a:p>
            <a:r>
              <a:rPr lang="en-US" altLang="en-US" dirty="0" smtClean="0"/>
              <a:t>Frequently Asked Question #3</a:t>
            </a:r>
          </a:p>
        </p:txBody>
      </p:sp>
      <p:sp>
        <p:nvSpPr>
          <p:cNvPr id="593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AE2494F-2FD3-4297-A025-3FEF9025F822}" type="slidenum">
              <a:rPr lang="en-US" altLang="en-US" sz="1400" smtClean="0">
                <a:solidFill>
                  <a:srgbClr val="FFFFFF"/>
                </a:solidFill>
              </a:rPr>
              <a:pPr>
                <a:spcBef>
                  <a:spcPct val="0"/>
                </a:spcBef>
                <a:buFontTx/>
                <a:buNone/>
              </a:pPr>
              <a:t>32</a:t>
            </a:fld>
            <a:endParaRPr lang="en-US" altLang="en-US" sz="1400" smtClean="0">
              <a:solidFill>
                <a:srgbClr val="FFFFFF"/>
              </a:solidFill>
            </a:endParaRPr>
          </a:p>
        </p:txBody>
      </p:sp>
    </p:spTree>
    <p:custDataLst>
      <p:tags r:id="rId1"/>
    </p:custDataLst>
    <p:extLst>
      <p:ext uri="{BB962C8B-B14F-4D97-AF65-F5344CB8AC3E}">
        <p14:creationId xmlns:p14="http://schemas.microsoft.com/office/powerpoint/2010/main" val="4214428506"/>
      </p:ext>
    </p:extLst>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8AF625-B25E-4F2B-A57E-A412A507F465}"/>
              </a:ext>
            </a:extLst>
          </p:cNvPr>
          <p:cNvSpPr>
            <a:spLocks noGrp="1"/>
          </p:cNvSpPr>
          <p:nvPr>
            <p:ph sz="half" idx="1"/>
          </p:nvPr>
        </p:nvSpPr>
        <p:spPr>
          <a:xfrm>
            <a:off x="879475" y="1414463"/>
            <a:ext cx="3733800" cy="4648200"/>
          </a:xfrm>
        </p:spPr>
        <p:txBody>
          <a:bodyPr/>
          <a:lstStyle/>
          <a:p>
            <a:pPr marL="0" indent="0">
              <a:spcAft>
                <a:spcPts val="1200"/>
              </a:spcAft>
              <a:defRPr/>
            </a:pPr>
            <a:endParaRPr lang="en-US" sz="2200" b="0" dirty="0"/>
          </a:p>
          <a:p>
            <a:pPr marL="285750" indent="-285750">
              <a:lnSpc>
                <a:spcPct val="150000"/>
              </a:lnSpc>
              <a:buFont typeface="Wingdings" panose="05000000000000000000" pitchFamily="2" charset="2"/>
              <a:buChar char="§"/>
            </a:pPr>
            <a:endParaRPr lang="en-US" altLang="en-US" b="0" dirty="0" smtClean="0">
              <a:solidFill>
                <a:srgbClr val="002060"/>
              </a:solidFill>
            </a:endParaRPr>
          </a:p>
          <a:p>
            <a:pPr marL="285750" indent="-285750">
              <a:buFont typeface="Wingdings" panose="05000000000000000000" pitchFamily="2" charset="2"/>
              <a:buChar char="§"/>
            </a:pPr>
            <a:r>
              <a:rPr lang="en-US" altLang="en-US" sz="2800" b="0" dirty="0" smtClean="0">
                <a:solidFill>
                  <a:srgbClr val="002060"/>
                </a:solidFill>
              </a:rPr>
              <a:t>Mentoring</a:t>
            </a:r>
          </a:p>
          <a:p>
            <a:pPr marL="285750" indent="-285750">
              <a:buFont typeface="Wingdings" panose="05000000000000000000" pitchFamily="2" charset="2"/>
              <a:buChar char="§"/>
            </a:pPr>
            <a:r>
              <a:rPr lang="en-US" altLang="en-US" sz="2800" b="0" dirty="0" smtClean="0">
                <a:solidFill>
                  <a:srgbClr val="002060"/>
                </a:solidFill>
              </a:rPr>
              <a:t>Ensure training opportunities are accessible </a:t>
            </a:r>
            <a:endParaRPr lang="en-US" altLang="en-US" sz="2800" b="0" dirty="0">
              <a:solidFill>
                <a:srgbClr val="002060"/>
              </a:solidFill>
            </a:endParaRPr>
          </a:p>
          <a:p>
            <a:pPr marL="285750" indent="-285750">
              <a:buFont typeface="Wingdings" panose="05000000000000000000" pitchFamily="2" charset="2"/>
              <a:buChar char="§"/>
            </a:pPr>
            <a:r>
              <a:rPr lang="en-US" altLang="en-US" sz="2800" b="0" dirty="0" smtClean="0">
                <a:solidFill>
                  <a:srgbClr val="002060"/>
                </a:solidFill>
              </a:rPr>
              <a:t>Ensure travel opportunities are accessible </a:t>
            </a:r>
            <a:endParaRPr lang="en-US" altLang="en-US" sz="2800" b="0" dirty="0">
              <a:solidFill>
                <a:srgbClr val="002060"/>
              </a:solidFill>
            </a:endParaRPr>
          </a:p>
          <a:p>
            <a:pPr>
              <a:spcAft>
                <a:spcPts val="1200"/>
              </a:spcAft>
              <a:buFont typeface="Wingdings" panose="05000000000000000000" pitchFamily="2" charset="2"/>
              <a:buChar char="§"/>
              <a:defRPr/>
            </a:pPr>
            <a:endParaRPr lang="en-US" sz="2200" b="0" dirty="0"/>
          </a:p>
        </p:txBody>
      </p:sp>
      <p:sp>
        <p:nvSpPr>
          <p:cNvPr id="52227" name="Content Placeholder 2">
            <a:extLst>
              <a:ext uri="{FF2B5EF4-FFF2-40B4-BE49-F238E27FC236}">
                <a16:creationId xmlns:a16="http://schemas.microsoft.com/office/drawing/2014/main" id="{74B5CC6B-DC58-4FCD-80AE-B1E30FDF3822}"/>
              </a:ext>
            </a:extLst>
          </p:cNvPr>
          <p:cNvSpPr>
            <a:spLocks noGrp="1"/>
          </p:cNvSpPr>
          <p:nvPr>
            <p:ph sz="half" idx="2"/>
          </p:nvPr>
        </p:nvSpPr>
        <p:spPr>
          <a:xfrm>
            <a:off x="4870450" y="1253490"/>
            <a:ext cx="3730625" cy="4953000"/>
          </a:xfrm>
        </p:spPr>
        <p:txBody>
          <a:bodyPr/>
          <a:lstStyle/>
          <a:p>
            <a:pPr marL="0" indent="0">
              <a:spcAft>
                <a:spcPts val="1200"/>
              </a:spcAft>
              <a:defRPr/>
            </a:pPr>
            <a:endParaRPr lang="en-US" altLang="en-US" sz="2200" b="0" dirty="0"/>
          </a:p>
          <a:p>
            <a:pPr marL="285750" indent="-285750">
              <a:buFont typeface="Wingdings" panose="05000000000000000000" pitchFamily="2" charset="2"/>
              <a:buChar char="§"/>
            </a:pPr>
            <a:endParaRPr lang="en-US" altLang="en-US" b="0" dirty="0" smtClean="0">
              <a:solidFill>
                <a:srgbClr val="002060"/>
              </a:solidFill>
            </a:endParaRPr>
          </a:p>
          <a:p>
            <a:pPr marL="285750" indent="-285750">
              <a:buFont typeface="Wingdings" panose="05000000000000000000" pitchFamily="2" charset="2"/>
              <a:buChar char="§"/>
            </a:pPr>
            <a:endParaRPr lang="en-US" altLang="en-US" b="0" dirty="0" smtClean="0">
              <a:solidFill>
                <a:srgbClr val="002060"/>
              </a:solidFill>
            </a:endParaRPr>
          </a:p>
          <a:p>
            <a:pPr marL="285750" indent="-285750">
              <a:buFont typeface="Wingdings" panose="05000000000000000000" pitchFamily="2" charset="2"/>
              <a:buChar char="§"/>
            </a:pPr>
            <a:r>
              <a:rPr lang="en-US" altLang="en-US" sz="2800" b="0" dirty="0" smtClean="0">
                <a:solidFill>
                  <a:srgbClr val="002060"/>
                </a:solidFill>
              </a:rPr>
              <a:t>Ensure accessible opportunities to engage with other employees  </a:t>
            </a:r>
            <a:endParaRPr lang="en-US" altLang="en-US" sz="2800" b="0" dirty="0">
              <a:solidFill>
                <a:srgbClr val="002060"/>
              </a:solidFill>
            </a:endParaRPr>
          </a:p>
          <a:p>
            <a:pPr marL="285750" indent="-285750">
              <a:buFont typeface="Wingdings" panose="05000000000000000000" pitchFamily="2" charset="2"/>
              <a:buChar char="§"/>
            </a:pPr>
            <a:r>
              <a:rPr lang="en-US" altLang="en-US" sz="2800" b="0" dirty="0" smtClean="0">
                <a:solidFill>
                  <a:srgbClr val="002060"/>
                </a:solidFill>
              </a:rPr>
              <a:t>Look at your metrics </a:t>
            </a:r>
            <a:r>
              <a:rPr lang="en-US" altLang="en-US" sz="2800" b="0" dirty="0">
                <a:solidFill>
                  <a:srgbClr val="002060"/>
                </a:solidFill>
              </a:rPr>
              <a:t>t</a:t>
            </a:r>
            <a:r>
              <a:rPr lang="en-US" altLang="en-US" sz="2800" b="0" dirty="0" smtClean="0">
                <a:solidFill>
                  <a:srgbClr val="002060"/>
                </a:solidFill>
              </a:rPr>
              <a:t>o ensure advancement is occurring </a:t>
            </a:r>
            <a:endParaRPr lang="en-US" altLang="en-US" sz="2800" b="0" dirty="0">
              <a:solidFill>
                <a:srgbClr val="002060"/>
              </a:solidFill>
            </a:endParaRPr>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9209CB6-58D3-474F-B4E5-38EDCCBED243}" type="slidenum">
              <a:rPr lang="en-US" altLang="en-US" sz="1400" smtClean="0">
                <a:solidFill>
                  <a:srgbClr val="FFFFFF"/>
                </a:solidFill>
              </a:rPr>
              <a:pPr>
                <a:spcBef>
                  <a:spcPct val="0"/>
                </a:spcBef>
                <a:buFontTx/>
                <a:buNone/>
              </a:pPr>
              <a:t>33</a:t>
            </a:fld>
            <a:endParaRPr lang="en-US" altLang="en-US" sz="1400" smtClean="0">
              <a:solidFill>
                <a:srgbClr val="FFFFFF"/>
              </a:solidFill>
            </a:endParaRPr>
          </a:p>
        </p:txBody>
      </p:sp>
      <p:sp>
        <p:nvSpPr>
          <p:cNvPr id="50182" name="Rectangle 2"/>
          <p:cNvSpPr>
            <a:spLocks noChangeArrowheads="1"/>
          </p:cNvSpPr>
          <p:nvPr/>
        </p:nvSpPr>
        <p:spPr bwMode="auto">
          <a:xfrm>
            <a:off x="609600" y="1414463"/>
            <a:ext cx="7991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a:spcBef>
                <a:spcPct val="0"/>
              </a:spcBef>
              <a:spcAft>
                <a:spcPts val="1200"/>
              </a:spcAft>
              <a:buFontTx/>
              <a:buNone/>
            </a:pPr>
            <a:r>
              <a:rPr lang="en-US" altLang="en-US" sz="2800" b="1" dirty="0" smtClean="0"/>
              <a:t>Common Accommodations for Advancement Promotion:</a:t>
            </a:r>
            <a:endParaRPr lang="en-US" altLang="en-US" sz="2800" b="1" dirty="0"/>
          </a:p>
        </p:txBody>
      </p:sp>
      <p:sp>
        <p:nvSpPr>
          <p:cNvPr id="7" name="Title 1"/>
          <p:cNvSpPr txBox="1">
            <a:spLocks/>
          </p:cNvSpPr>
          <p:nvPr/>
        </p:nvSpPr>
        <p:spPr bwMode="auto">
          <a:xfrm>
            <a:off x="468312" y="409575"/>
            <a:ext cx="61153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2700" b="1" dirty="0" smtClean="0">
                <a:solidFill>
                  <a:srgbClr val="002060"/>
                </a:solidFill>
                <a:latin typeface="Calibri" panose="020F0502020204030204" pitchFamily="34" charset="0"/>
              </a:rPr>
              <a:t>Techniques for Effective Accommodation</a:t>
            </a:r>
            <a:endParaRPr lang="en-US" altLang="en-US" sz="27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84753727"/>
      </p:ext>
    </p:extLst>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dirty="0" smtClean="0"/>
              <a:t>JAN Video: Advancing </a:t>
            </a:r>
            <a:endParaRPr lang="en-US" dirty="0"/>
          </a:p>
        </p:txBody>
      </p:sp>
      <p:sp>
        <p:nvSpPr>
          <p:cNvPr id="3" name="Content Placeholder 2"/>
          <p:cNvSpPr>
            <a:spLocks noGrp="1"/>
          </p:cNvSpPr>
          <p:nvPr>
            <p:ph idx="1"/>
          </p:nvPr>
        </p:nvSpPr>
        <p:spPr>
          <a:xfrm>
            <a:off x="1340285" y="1390389"/>
            <a:ext cx="6320101" cy="4326897"/>
          </a:xfrm>
        </p:spPr>
        <p:txBody>
          <a:bodyPr>
            <a:normAutofit/>
          </a:bodyPr>
          <a:lstStyle/>
          <a:p>
            <a:pPr marL="0" indent="0"/>
            <a:endParaRPr lang="en-US" dirty="0"/>
          </a:p>
        </p:txBody>
      </p:sp>
      <p:pic>
        <p:nvPicPr>
          <p:cNvPr id="6" name="Picture 5" descr="Thi is a screenshot from the new JAN Training video showing how people who are deaf can be provided with the supports necessary to be promoted at work. "/>
          <p:cNvPicPr>
            <a:picLocks noChangeAspect="1"/>
          </p:cNvPicPr>
          <p:nvPr/>
        </p:nvPicPr>
        <p:blipFill rotWithShape="1">
          <a:blip r:embed="rId3"/>
          <a:srcRect l="5771" t="9045" r="6074" b="-178"/>
          <a:stretch/>
        </p:blipFill>
        <p:spPr>
          <a:xfrm>
            <a:off x="1340285" y="1390390"/>
            <a:ext cx="6966362" cy="4326896"/>
          </a:xfrm>
          <a:prstGeom prst="rect">
            <a:avLst/>
          </a:prstGeom>
        </p:spPr>
      </p:pic>
    </p:spTree>
    <p:extLst>
      <p:ext uri="{BB962C8B-B14F-4D97-AF65-F5344CB8AC3E}">
        <p14:creationId xmlns:p14="http://schemas.microsoft.com/office/powerpoint/2010/main" val="391495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defRPr/>
            </a:pPr>
            <a:endParaRPr lang="en-US" altLang="en-US" sz="700" dirty="0">
              <a:solidFill>
                <a:srgbClr val="002060"/>
              </a:solidFill>
            </a:endParaRPr>
          </a:p>
          <a:p>
            <a:pPr>
              <a:buFont typeface="Wingdings" panose="05000000000000000000" pitchFamily="2" charset="2"/>
              <a:buChar char="§"/>
              <a:defRPr/>
            </a:pPr>
            <a:r>
              <a:rPr lang="en-US" altLang="en-US" sz="2800" b="0" dirty="0"/>
              <a:t>Recruiters, Hiring Managers and Supervisors</a:t>
            </a:r>
          </a:p>
          <a:p>
            <a:pPr>
              <a:buFont typeface="Wingdings" panose="05000000000000000000" pitchFamily="2" charset="2"/>
              <a:buChar char="§"/>
              <a:defRPr/>
            </a:pPr>
            <a:r>
              <a:rPr lang="en-US" altLang="en-US" sz="2800" b="0" dirty="0"/>
              <a:t>Accommodation Consultant/Subject Matter Expert</a:t>
            </a:r>
          </a:p>
          <a:p>
            <a:pPr>
              <a:buFont typeface="Wingdings" panose="05000000000000000000" pitchFamily="2" charset="2"/>
              <a:buChar char="§"/>
              <a:defRPr/>
            </a:pPr>
            <a:r>
              <a:rPr lang="en-US" altLang="en-US" sz="2800" b="0" dirty="0"/>
              <a:t>Employees and Co-workers — Allies </a:t>
            </a:r>
            <a:endParaRPr lang="en-US" altLang="en-US" sz="2800" b="0" dirty="0" smtClean="0"/>
          </a:p>
          <a:p>
            <a:pPr>
              <a:buFont typeface="Wingdings" panose="05000000000000000000" pitchFamily="2" charset="2"/>
              <a:buChar char="§"/>
              <a:defRPr/>
            </a:pPr>
            <a:endParaRPr lang="en-US" altLang="en-US" sz="2800" dirty="0"/>
          </a:p>
          <a:p>
            <a:pPr>
              <a:buFont typeface="Wingdings" panose="05000000000000000000" pitchFamily="2" charset="2"/>
              <a:buChar char="§"/>
              <a:defRPr/>
            </a:pPr>
            <a:endParaRPr lang="en-US" altLang="en-US" sz="2800" b="0" dirty="0" smtClean="0"/>
          </a:p>
          <a:p>
            <a:pPr>
              <a:buFont typeface="Wingdings" panose="05000000000000000000" pitchFamily="2" charset="2"/>
              <a:buChar char="§"/>
              <a:defRPr/>
            </a:pPr>
            <a:endParaRPr lang="en-US" altLang="en-US" sz="2800" dirty="0"/>
          </a:p>
          <a:p>
            <a:pPr>
              <a:buFont typeface="Wingdings" panose="05000000000000000000" pitchFamily="2" charset="2"/>
              <a:buChar char="§"/>
              <a:defRPr/>
            </a:pPr>
            <a:endParaRPr lang="en-US" altLang="en-US" sz="2800" b="0" dirty="0" smtClean="0"/>
          </a:p>
          <a:p>
            <a:pPr>
              <a:buFont typeface="Wingdings" panose="05000000000000000000" pitchFamily="2" charset="2"/>
              <a:buChar char="§"/>
              <a:defRPr/>
            </a:pPr>
            <a:endParaRPr lang="en-US" altLang="en-US" sz="2800" dirty="0"/>
          </a:p>
          <a:p>
            <a:pPr marL="0" indent="0">
              <a:defRPr/>
            </a:pPr>
            <a:endParaRPr lang="en-US" altLang="en-US" sz="2800" dirty="0" smtClean="0"/>
          </a:p>
          <a:p>
            <a:pPr marL="0" indent="0">
              <a:defRPr/>
            </a:pPr>
            <a:r>
              <a:rPr lang="en-US" altLang="en-US" sz="2800" dirty="0" smtClean="0"/>
              <a:t>http</a:t>
            </a:r>
            <a:r>
              <a:rPr lang="en-US" altLang="en-US" sz="2800" dirty="0"/>
              <a:t>://AskJAN.org/toolkit/</a:t>
            </a:r>
          </a:p>
          <a:p>
            <a:pPr>
              <a:buFont typeface="Wingdings" panose="05000000000000000000" pitchFamily="2" charset="2"/>
              <a:buChar char="§"/>
              <a:defRPr/>
            </a:pPr>
            <a:endParaRPr lang="en-US" altLang="en-US" sz="2800" b="0" dirty="0"/>
          </a:p>
          <a:p>
            <a:pPr>
              <a:defRPr/>
            </a:pPr>
            <a:endParaRPr lang="en-GB" altLang="en-US" sz="2800" dirty="0"/>
          </a:p>
          <a:p>
            <a:pPr marL="0" indent="0">
              <a:buNone/>
            </a:pPr>
            <a:endParaRPr lang="en-US" sz="2800" dirty="0"/>
          </a:p>
        </p:txBody>
      </p:sp>
      <p:sp>
        <p:nvSpPr>
          <p:cNvPr id="2" name="Title 1"/>
          <p:cNvSpPr>
            <a:spLocks noGrp="1"/>
          </p:cNvSpPr>
          <p:nvPr>
            <p:ph type="title"/>
          </p:nvPr>
        </p:nvSpPr>
        <p:spPr/>
        <p:txBody>
          <a:bodyPr>
            <a:normAutofit/>
          </a:bodyPr>
          <a:lstStyle/>
          <a:p>
            <a:pPr>
              <a:defRPr/>
            </a:pPr>
            <a:r>
              <a:rPr lang="en-US" altLang="en-US" dirty="0">
                <a:solidFill>
                  <a:srgbClr val="002060"/>
                </a:solidFill>
              </a:rPr>
              <a:t>Who uses the Toolkit? </a:t>
            </a:r>
          </a:p>
        </p:txBody>
      </p:sp>
      <p:pic>
        <p:nvPicPr>
          <p:cNvPr id="4" name="Picture 3" descr="JAN Toolkit Graphic with multiple drawers one for each of three customers Recruiters and Managers, Reasinabkle Accommodation Specialists, and Employees with disabilities.&#10;The drawers contain resources for each custom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2905" y="3164909"/>
            <a:ext cx="2909926" cy="231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35</a:t>
            </a:fld>
            <a:endParaRPr lang="en-US" altLang="en-US"/>
          </a:p>
        </p:txBody>
      </p:sp>
    </p:spTree>
    <p:extLst>
      <p:ext uri="{BB962C8B-B14F-4D97-AF65-F5344CB8AC3E}">
        <p14:creationId xmlns:p14="http://schemas.microsoft.com/office/powerpoint/2010/main" val="191012531"/>
      </p:ext>
    </p:extLst>
  </p:cSld>
  <p:clrMapOvr>
    <a:masterClrMapping/>
  </p:clrMapOvr>
  <p:transition spd="slow">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altLang="en-US" b="0" dirty="0"/>
              <a:t>Recruiters, Hiring Managers and Supervisors</a:t>
            </a:r>
          </a:p>
          <a:p>
            <a:pPr>
              <a:defRPr/>
            </a:pPr>
            <a:endParaRPr lang="en-GB" altLang="en-US" dirty="0"/>
          </a:p>
          <a:p>
            <a:pPr marL="0" indent="0">
              <a:buNone/>
            </a:pPr>
            <a:endParaRPr lang="en-US" dirty="0"/>
          </a:p>
        </p:txBody>
      </p:sp>
      <p:sp>
        <p:nvSpPr>
          <p:cNvPr id="2" name="Title 1"/>
          <p:cNvSpPr>
            <a:spLocks noGrp="1"/>
          </p:cNvSpPr>
          <p:nvPr>
            <p:ph type="title"/>
          </p:nvPr>
        </p:nvSpPr>
        <p:spPr/>
        <p:txBody>
          <a:bodyPr>
            <a:normAutofit/>
          </a:bodyPr>
          <a:lstStyle/>
          <a:p>
            <a:r>
              <a:rPr lang="en-US" dirty="0"/>
              <a:t>Accommodation Toolkit</a:t>
            </a:r>
          </a:p>
        </p:txBody>
      </p:sp>
      <p:pic>
        <p:nvPicPr>
          <p:cNvPr id="5" name="Picture 2" descr="Screenshot of the Tools for Recruiters, Hiring Managers, and Supervisors Graphic as part of the Toolkit. This is the first draw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7" y="2409825"/>
            <a:ext cx="5203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36</a:t>
            </a:fld>
            <a:endParaRPr lang="en-US" altLang="en-US"/>
          </a:p>
        </p:txBody>
      </p:sp>
    </p:spTree>
    <p:extLst>
      <p:ext uri="{BB962C8B-B14F-4D97-AF65-F5344CB8AC3E}">
        <p14:creationId xmlns:p14="http://schemas.microsoft.com/office/powerpoint/2010/main" val="1170076996"/>
      </p:ext>
    </p:extLst>
  </p:cSld>
  <p:clrMapOvr>
    <a:masterClrMapping/>
  </p:clrMapOvr>
  <p:transition spd="slow">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r>
              <a:rPr lang="en-US" altLang="en-US" b="0" dirty="0"/>
              <a:t>Accommodation Consultant/Subject Matter Expert</a:t>
            </a:r>
          </a:p>
        </p:txBody>
      </p:sp>
      <p:sp>
        <p:nvSpPr>
          <p:cNvPr id="2" name="Title 1"/>
          <p:cNvSpPr>
            <a:spLocks noGrp="1"/>
          </p:cNvSpPr>
          <p:nvPr>
            <p:ph type="title"/>
          </p:nvPr>
        </p:nvSpPr>
        <p:spPr/>
        <p:txBody>
          <a:bodyPr>
            <a:normAutofit/>
          </a:bodyPr>
          <a:lstStyle/>
          <a:p>
            <a:r>
              <a:rPr lang="en-US" dirty="0"/>
              <a:t>Accommodation Toolkit</a:t>
            </a:r>
          </a:p>
        </p:txBody>
      </p:sp>
      <p:pic>
        <p:nvPicPr>
          <p:cNvPr id="6" name="Picture 3" descr="Screenshot of the Tools for Reasonable Accommodation (RA) Subject Matter Expert (SME)/Consultant drawer - Drawer Two.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1101" y="2449856"/>
            <a:ext cx="4882797" cy="391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37</a:t>
            </a:fld>
            <a:endParaRPr lang="en-US" altLang="en-US"/>
          </a:p>
        </p:txBody>
      </p:sp>
    </p:spTree>
    <p:extLst>
      <p:ext uri="{BB962C8B-B14F-4D97-AF65-F5344CB8AC3E}">
        <p14:creationId xmlns:p14="http://schemas.microsoft.com/office/powerpoint/2010/main" val="2573546113"/>
      </p:ext>
    </p:extLst>
  </p:cSld>
  <p:clrMapOvr>
    <a:masterClrMapping/>
  </p:clrMapOvr>
  <p:transition spd="slow">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r>
              <a:rPr lang="en-US" altLang="en-US" b="0" dirty="0"/>
              <a:t>Employees and Co-workers — Allies </a:t>
            </a:r>
          </a:p>
        </p:txBody>
      </p:sp>
      <p:sp>
        <p:nvSpPr>
          <p:cNvPr id="2" name="Title 1"/>
          <p:cNvSpPr>
            <a:spLocks noGrp="1"/>
          </p:cNvSpPr>
          <p:nvPr>
            <p:ph type="title"/>
          </p:nvPr>
        </p:nvSpPr>
        <p:spPr/>
        <p:txBody>
          <a:bodyPr>
            <a:normAutofit/>
          </a:bodyPr>
          <a:lstStyle/>
          <a:p>
            <a:r>
              <a:rPr lang="en-US" dirty="0"/>
              <a:t>Accommodation Toolkit</a:t>
            </a:r>
          </a:p>
        </p:txBody>
      </p:sp>
      <p:pic>
        <p:nvPicPr>
          <p:cNvPr id="6" name="Picture 2" descr="A Screenshot of the Tools for Employees and Co-workers Drawer, or Drawer Thre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34" y="2328686"/>
            <a:ext cx="5525495" cy="311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38</a:t>
            </a:fld>
            <a:endParaRPr lang="en-US" altLang="en-US"/>
          </a:p>
        </p:txBody>
      </p:sp>
    </p:spTree>
    <p:extLst>
      <p:ext uri="{BB962C8B-B14F-4D97-AF65-F5344CB8AC3E}">
        <p14:creationId xmlns:p14="http://schemas.microsoft.com/office/powerpoint/2010/main" val="2403926581"/>
      </p:ext>
    </p:extLst>
  </p:cSld>
  <p:clrMapOvr>
    <a:masterClrMapping/>
  </p:clrMapOvr>
  <p:transition spd="slow">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of JAN's A - Z of Disability and Accommodations found at AskJAN.org  "/>
          <p:cNvPicPr>
            <a:picLocks noGrp="1" noChangeAspect="1"/>
          </p:cNvPicPr>
          <p:nvPr>
            <p:ph idx="1"/>
          </p:nvPr>
        </p:nvPicPr>
        <p:blipFill>
          <a:blip r:embed="rId4"/>
          <a:stretch>
            <a:fillRect/>
          </a:stretch>
        </p:blipFill>
        <p:spPr>
          <a:xfrm>
            <a:off x="794882" y="1955862"/>
            <a:ext cx="7848600" cy="4414837"/>
          </a:xfrm>
          <a:prstGeom prst="rect">
            <a:avLst/>
          </a:prstGeom>
        </p:spPr>
      </p:pic>
      <p:sp>
        <p:nvSpPr>
          <p:cNvPr id="43011" name="Slide Number Placeholder 5"/>
          <p:cNvSpPr>
            <a:spLocks noGrp="1"/>
          </p:cNvSpPr>
          <p:nvPr>
            <p:ph type="sldNum" sz="quarter" idx="10"/>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22E51D9-F52E-4CB5-B8FA-FEBC03E23B7F}" type="slidenum">
              <a:rPr lang="en-US" altLang="en-US" sz="1400" smtClean="0">
                <a:solidFill>
                  <a:srgbClr val="FFFFFF"/>
                </a:solidFill>
              </a:rPr>
              <a:pPr>
                <a:spcBef>
                  <a:spcPct val="0"/>
                </a:spcBef>
                <a:buFontTx/>
                <a:buNone/>
              </a:pPr>
              <a:t>39</a:t>
            </a:fld>
            <a:endParaRPr lang="en-US" altLang="en-US" sz="1400" smtClean="0">
              <a:solidFill>
                <a:srgbClr val="FFFFFF"/>
              </a:solidFill>
            </a:endParaRPr>
          </a:p>
        </p:txBody>
      </p:sp>
      <p:sp>
        <p:nvSpPr>
          <p:cNvPr id="43012" name="Rectangle 1"/>
          <p:cNvSpPr>
            <a:spLocks noChangeArrowheads="1"/>
          </p:cNvSpPr>
          <p:nvPr/>
        </p:nvSpPr>
        <p:spPr bwMode="auto">
          <a:xfrm>
            <a:off x="1638162" y="1294314"/>
            <a:ext cx="5322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ts val="1200"/>
              </a:spcBef>
              <a:buFontTx/>
              <a:buNone/>
            </a:pPr>
            <a:r>
              <a:rPr lang="en-US" altLang="en-US" b="1" dirty="0" smtClean="0"/>
              <a:t>A – Z of Accommodations </a:t>
            </a:r>
            <a:endParaRPr lang="en-US" altLang="en-US" b="1" dirty="0"/>
          </a:p>
        </p:txBody>
      </p:sp>
      <p:sp>
        <p:nvSpPr>
          <p:cNvPr id="5" name="Rectangle 1"/>
          <p:cNvSpPr>
            <a:spLocks noChangeArrowheads="1"/>
          </p:cNvSpPr>
          <p:nvPr/>
        </p:nvSpPr>
        <p:spPr bwMode="auto">
          <a:xfrm>
            <a:off x="638860" y="491674"/>
            <a:ext cx="53294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ts val="1200"/>
              </a:spcBef>
              <a:buFontTx/>
              <a:buNone/>
            </a:pPr>
            <a:r>
              <a:rPr lang="en-US" altLang="en-US" b="1" dirty="0" smtClean="0"/>
              <a:t>Tools for Accommodating </a:t>
            </a:r>
            <a:endParaRPr lang="en-US" altLang="en-US" b="1" dirty="0"/>
          </a:p>
        </p:txBody>
      </p:sp>
    </p:spTree>
    <p:extLst>
      <p:ext uri="{BB962C8B-B14F-4D97-AF65-F5344CB8AC3E}">
        <p14:creationId xmlns:p14="http://schemas.microsoft.com/office/powerpoint/2010/main" val="259817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370BDC09-1DFB-46A6-88F6-FFADEBD49404}" type="slidenum">
              <a:rPr lang="en-US" smtClean="0">
                <a:solidFill>
                  <a:prstClr val="white"/>
                </a:solidFill>
              </a:rPr>
              <a:pPr>
                <a:defRPr/>
              </a:pPr>
              <a:t>4</a:t>
            </a:fld>
            <a:endParaRPr lang="en-US" dirty="0">
              <a:solidFill>
                <a:prstClr val="white"/>
              </a:solidFill>
            </a:endParaRPr>
          </a:p>
        </p:txBody>
      </p:sp>
      <p:sp>
        <p:nvSpPr>
          <p:cNvPr id="4" name="Rectangle 3"/>
          <p:cNvSpPr/>
          <p:nvPr/>
        </p:nvSpPr>
        <p:spPr>
          <a:xfrm>
            <a:off x="838200" y="457200"/>
            <a:ext cx="4419600" cy="769441"/>
          </a:xfrm>
          <a:prstGeom prst="rect">
            <a:avLst/>
          </a:prstGeom>
        </p:spPr>
        <p:txBody>
          <a:bodyPr wrap="square">
            <a:spAutoFit/>
          </a:bodyPr>
          <a:lstStyle/>
          <a:p>
            <a:pPr eaLnBrk="1" hangingPunct="1">
              <a:defRPr/>
            </a:pPr>
            <a:r>
              <a:rPr lang="en-US" altLang="en-US" sz="4400" b="1" dirty="0">
                <a:solidFill>
                  <a:srgbClr val="002060"/>
                </a:solidFill>
              </a:rPr>
              <a:t>Who is JAN?</a:t>
            </a:r>
          </a:p>
        </p:txBody>
      </p:sp>
      <p:pic>
        <p:nvPicPr>
          <p:cNvPr id="5" name="Picture 1" descr="JAN YouTube video graphic"/>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2624" y="1574314"/>
            <a:ext cx="7162800" cy="463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79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a:spLocks noGrp="1"/>
          </p:cNvSpPr>
          <p:nvPr>
            <p:ph type="sldNum" sz="quarter" idx="10"/>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22E51D9-F52E-4CB5-B8FA-FEBC03E23B7F}" type="slidenum">
              <a:rPr lang="en-US" altLang="en-US" sz="1400" smtClean="0">
                <a:solidFill>
                  <a:srgbClr val="FFFFFF"/>
                </a:solidFill>
              </a:rPr>
              <a:pPr>
                <a:spcBef>
                  <a:spcPct val="0"/>
                </a:spcBef>
                <a:buFontTx/>
                <a:buNone/>
              </a:pPr>
              <a:t>40</a:t>
            </a:fld>
            <a:endParaRPr lang="en-US" altLang="en-US" sz="1400" smtClean="0">
              <a:solidFill>
                <a:srgbClr val="FFFFFF"/>
              </a:solidFill>
            </a:endParaRPr>
          </a:p>
        </p:txBody>
      </p:sp>
      <p:sp>
        <p:nvSpPr>
          <p:cNvPr id="43012" name="Rectangle 1"/>
          <p:cNvSpPr>
            <a:spLocks noChangeArrowheads="1"/>
          </p:cNvSpPr>
          <p:nvPr/>
        </p:nvSpPr>
        <p:spPr bwMode="auto">
          <a:xfrm>
            <a:off x="2458720" y="1233343"/>
            <a:ext cx="29290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ts val="1200"/>
              </a:spcBef>
              <a:buFontTx/>
              <a:buNone/>
            </a:pPr>
            <a:r>
              <a:rPr lang="en-US" altLang="en-US" sz="3600" b="1" dirty="0" smtClean="0"/>
              <a:t>Publications</a:t>
            </a:r>
            <a:endParaRPr lang="en-US" altLang="en-US" sz="3600" b="1" dirty="0"/>
          </a:p>
        </p:txBody>
      </p:sp>
      <p:pic>
        <p:nvPicPr>
          <p:cNvPr id="4" name="Content Placeholder 3" descr="Graphic of list of publications found at AskJAN.org"/>
          <p:cNvPicPr>
            <a:picLocks noGrp="1" noChangeAspect="1"/>
          </p:cNvPicPr>
          <p:nvPr>
            <p:ph idx="1"/>
          </p:nvPr>
        </p:nvPicPr>
        <p:blipFill>
          <a:blip r:embed="rId4"/>
          <a:stretch>
            <a:fillRect/>
          </a:stretch>
        </p:blipFill>
        <p:spPr>
          <a:xfrm>
            <a:off x="924560" y="1966803"/>
            <a:ext cx="7848600" cy="4414837"/>
          </a:xfrm>
          <a:prstGeom prst="rect">
            <a:avLst/>
          </a:prstGeom>
        </p:spPr>
      </p:pic>
      <p:sp>
        <p:nvSpPr>
          <p:cNvPr id="5" name="Rectangle 1"/>
          <p:cNvSpPr>
            <a:spLocks noChangeArrowheads="1"/>
          </p:cNvSpPr>
          <p:nvPr/>
        </p:nvSpPr>
        <p:spPr bwMode="auto">
          <a:xfrm>
            <a:off x="638860" y="491674"/>
            <a:ext cx="53294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ts val="1200"/>
              </a:spcBef>
              <a:buFontTx/>
              <a:buNone/>
            </a:pPr>
            <a:r>
              <a:rPr lang="en-US" altLang="en-US" b="1" dirty="0" smtClean="0"/>
              <a:t>Tools for Accommodating </a:t>
            </a:r>
            <a:endParaRPr lang="en-US" altLang="en-US" b="1" dirty="0"/>
          </a:p>
        </p:txBody>
      </p:sp>
    </p:spTree>
    <p:extLst>
      <p:ext uri="{BB962C8B-B14F-4D97-AF65-F5344CB8AC3E}">
        <p14:creationId xmlns:p14="http://schemas.microsoft.com/office/powerpoint/2010/main" val="13601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chor="b">
            <a:normAutofit/>
          </a:bodyPr>
          <a:lstStyle/>
          <a:p>
            <a:pPr algn="ctr"/>
            <a:r>
              <a:rPr lang="en-US" sz="1800" dirty="0" smtClean="0"/>
              <a:t>https://AskJAN.org/events/Multimedia-Training-Microsite.cfm</a:t>
            </a:r>
            <a:endParaRPr lang="en-US" sz="1800" dirty="0"/>
          </a:p>
        </p:txBody>
      </p:sp>
      <p:sp>
        <p:nvSpPr>
          <p:cNvPr id="2" name="Title 1"/>
          <p:cNvSpPr>
            <a:spLocks noGrp="1"/>
          </p:cNvSpPr>
          <p:nvPr>
            <p:ph type="title"/>
          </p:nvPr>
        </p:nvSpPr>
        <p:spPr>
          <a:xfrm>
            <a:off x="838200" y="1089819"/>
            <a:ext cx="8153400" cy="1020762"/>
          </a:xfrm>
        </p:spPr>
        <p:txBody>
          <a:bodyPr>
            <a:normAutofit/>
          </a:bodyPr>
          <a:lstStyle/>
          <a:p>
            <a:r>
              <a:rPr lang="en-US" dirty="0" smtClean="0"/>
              <a:t>Solution Showcase </a:t>
            </a:r>
            <a:endParaRPr lang="en-US" dirty="0"/>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41</a:t>
            </a:fld>
            <a:endParaRPr lang="en-US" altLang="en-US"/>
          </a:p>
        </p:txBody>
      </p:sp>
      <p:pic>
        <p:nvPicPr>
          <p:cNvPr id="3" name="Picture 2" descr="Screenshot from the new JAN Solution Showcase demonstrating Smartpen technology. "/>
          <p:cNvPicPr>
            <a:picLocks noChangeAspect="1"/>
          </p:cNvPicPr>
          <p:nvPr/>
        </p:nvPicPr>
        <p:blipFill rotWithShape="1">
          <a:blip r:embed="rId3"/>
          <a:srcRect l="4706" t="13374" r="27808" b="11868"/>
          <a:stretch/>
        </p:blipFill>
        <p:spPr>
          <a:xfrm>
            <a:off x="1087120" y="1899789"/>
            <a:ext cx="7129370" cy="4277622"/>
          </a:xfrm>
          <a:prstGeom prst="rect">
            <a:avLst/>
          </a:prstGeom>
        </p:spPr>
      </p:pic>
      <p:sp>
        <p:nvSpPr>
          <p:cNvPr id="6" name="Rectangle 1"/>
          <p:cNvSpPr>
            <a:spLocks noChangeArrowheads="1"/>
          </p:cNvSpPr>
          <p:nvPr/>
        </p:nvSpPr>
        <p:spPr bwMode="auto">
          <a:xfrm>
            <a:off x="427734" y="472591"/>
            <a:ext cx="6056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ts val="1200"/>
              </a:spcBef>
              <a:buFontTx/>
              <a:buNone/>
            </a:pPr>
            <a:r>
              <a:rPr lang="en-US" altLang="en-US" sz="2800" b="1" dirty="0" smtClean="0"/>
              <a:t>Technologies for Accommodating </a:t>
            </a:r>
            <a:endParaRPr lang="en-US" altLang="en-US" sz="2800" b="1" dirty="0"/>
          </a:p>
        </p:txBody>
      </p:sp>
    </p:spTree>
    <p:extLst>
      <p:ext uri="{BB962C8B-B14F-4D97-AF65-F5344CB8AC3E}">
        <p14:creationId xmlns:p14="http://schemas.microsoft.com/office/powerpoint/2010/main" val="1647103949"/>
      </p:ext>
    </p:extLst>
  </p:cSld>
  <p:clrMapOvr>
    <a:masterClrMapping/>
  </p:clrMapOvr>
  <p:transition spd="slow">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ctr">
              <a:buNone/>
              <a:defRPr/>
            </a:pPr>
            <a:endParaRPr lang="en-US" sz="2100" dirty="0"/>
          </a:p>
          <a:p>
            <a:pPr marL="0" indent="0" algn="ctr">
              <a:buNone/>
              <a:defRPr/>
            </a:pPr>
            <a:endParaRPr lang="en-US" sz="4700" dirty="0" smtClean="0"/>
          </a:p>
          <a:p>
            <a:pPr marL="0" indent="0" algn="ctr">
              <a:buNone/>
              <a:defRPr/>
            </a:pPr>
            <a:r>
              <a:rPr lang="en-US" sz="4700" dirty="0" smtClean="0"/>
              <a:t>Big Idea </a:t>
            </a:r>
            <a:endParaRPr lang="en-US" sz="2400" dirty="0" smtClean="0"/>
          </a:p>
          <a:p>
            <a:pPr marL="0" indent="0" algn="ctr">
              <a:buNone/>
              <a:defRPr/>
            </a:pPr>
            <a:endParaRPr lang="en-US" sz="2400" dirty="0"/>
          </a:p>
          <a:p>
            <a:pPr marL="0" indent="0">
              <a:buNone/>
              <a:defRPr/>
            </a:pPr>
            <a:r>
              <a:rPr lang="en-US" sz="4200" b="0" dirty="0" smtClean="0"/>
              <a:t>The Mobile </a:t>
            </a:r>
            <a:r>
              <a:rPr lang="en-US" sz="4200" b="0" dirty="0"/>
              <a:t>Accommodation Solution (MAS) is designed to help streamline the disability accommodation process at various phases of the employment cycle</a:t>
            </a:r>
            <a:r>
              <a:rPr lang="en-US" sz="4200" b="0" dirty="0" smtClean="0"/>
              <a:t>.</a:t>
            </a:r>
          </a:p>
          <a:p>
            <a:pPr marL="0" indent="0">
              <a:buNone/>
              <a:defRPr/>
            </a:pPr>
            <a:r>
              <a:rPr lang="en-US" sz="4200" b="0" dirty="0" smtClean="0"/>
              <a:t> </a:t>
            </a:r>
            <a:endParaRPr lang="en-US" altLang="en-US" sz="3600" b="0" dirty="0"/>
          </a:p>
          <a:p>
            <a:pPr marL="0" indent="0">
              <a:buNone/>
              <a:defRPr/>
            </a:pPr>
            <a:r>
              <a:rPr lang="en-US" altLang="en-US" sz="2600" b="0" dirty="0"/>
              <a:t>Funded by the </a:t>
            </a:r>
            <a:r>
              <a:rPr lang="en-US" sz="2600" b="0" dirty="0"/>
              <a:t>National Institute on Disability, Independent Living, and Rehabilitation Research (NIDILRR)</a:t>
            </a:r>
            <a:endParaRPr lang="en-US" altLang="en-US" sz="2600" b="0" dirty="0"/>
          </a:p>
          <a:p>
            <a:pPr marL="0" indent="0">
              <a:buNone/>
            </a:pPr>
            <a:endParaRPr lang="en-US" sz="3600" b="0" dirty="0"/>
          </a:p>
          <a:p>
            <a:pPr marL="0" indent="0">
              <a:buNone/>
            </a:pPr>
            <a:endParaRPr lang="en-US" dirty="0"/>
          </a:p>
        </p:txBody>
      </p:sp>
      <p:sp>
        <p:nvSpPr>
          <p:cNvPr id="2" name="Title 1"/>
          <p:cNvSpPr>
            <a:spLocks noGrp="1"/>
          </p:cNvSpPr>
          <p:nvPr>
            <p:ph type="title"/>
          </p:nvPr>
        </p:nvSpPr>
        <p:spPr>
          <a:xfrm>
            <a:off x="838200" y="1279525"/>
            <a:ext cx="8153400" cy="1020762"/>
          </a:xfrm>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42</a:t>
            </a:fld>
            <a:endParaRPr lang="en-US" altLang="en-US"/>
          </a:p>
        </p:txBody>
      </p:sp>
      <p:sp>
        <p:nvSpPr>
          <p:cNvPr id="5" name="Rectangle 1"/>
          <p:cNvSpPr>
            <a:spLocks noChangeArrowheads="1"/>
          </p:cNvSpPr>
          <p:nvPr/>
        </p:nvSpPr>
        <p:spPr bwMode="auto">
          <a:xfrm>
            <a:off x="367880" y="491674"/>
            <a:ext cx="6155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ts val="1200"/>
              </a:spcBef>
              <a:buFontTx/>
              <a:buNone/>
            </a:pPr>
            <a:r>
              <a:rPr lang="en-US" altLang="en-US" sz="2800" b="1" dirty="0" smtClean="0"/>
              <a:t>Technologies  for Accommodating </a:t>
            </a:r>
            <a:endParaRPr lang="en-US" altLang="en-US" sz="2800" b="1" dirty="0"/>
          </a:p>
        </p:txBody>
      </p:sp>
    </p:spTree>
    <p:extLst>
      <p:ext uri="{BB962C8B-B14F-4D97-AF65-F5344CB8AC3E}">
        <p14:creationId xmlns:p14="http://schemas.microsoft.com/office/powerpoint/2010/main" val="2188672296"/>
      </p:ext>
    </p:extLst>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ctr">
              <a:buNone/>
              <a:defRPr/>
            </a:pPr>
            <a:endParaRPr lang="en-US" sz="1900" dirty="0" smtClean="0"/>
          </a:p>
          <a:p>
            <a:pPr marL="0" indent="0" algn="ctr">
              <a:buNone/>
              <a:defRPr/>
            </a:pPr>
            <a:r>
              <a:rPr lang="en-US" sz="7300" b="0" dirty="0" smtClean="0"/>
              <a:t>Users</a:t>
            </a:r>
          </a:p>
          <a:p>
            <a:pPr marL="0" indent="0" algn="ctr">
              <a:buNone/>
              <a:defRPr/>
            </a:pPr>
            <a:endParaRPr lang="en-US" sz="2400" dirty="0"/>
          </a:p>
          <a:p>
            <a:pPr>
              <a:defRPr/>
            </a:pPr>
            <a:r>
              <a:rPr lang="en-US" sz="5400" b="0" dirty="0"/>
              <a:t>Talent management, human resources, employer relations, and/or accommodation staff</a:t>
            </a:r>
          </a:p>
          <a:p>
            <a:pPr>
              <a:defRPr/>
            </a:pPr>
            <a:endParaRPr lang="en-US" sz="2900" b="0" dirty="0"/>
          </a:p>
          <a:p>
            <a:pPr>
              <a:defRPr/>
            </a:pPr>
            <a:r>
              <a:rPr lang="en-US" sz="5400" b="0" dirty="0"/>
              <a:t>Employment service providers</a:t>
            </a:r>
          </a:p>
          <a:p>
            <a:pPr>
              <a:defRPr/>
            </a:pPr>
            <a:endParaRPr lang="en-US" sz="2900" b="0" dirty="0"/>
          </a:p>
          <a:p>
            <a:pPr>
              <a:defRPr/>
            </a:pPr>
            <a:r>
              <a:rPr lang="en-US" sz="5400" b="0" dirty="0"/>
              <a:t>Applicants and employees with disabilities </a:t>
            </a:r>
          </a:p>
          <a:p>
            <a:pPr marL="0" indent="0">
              <a:buNone/>
            </a:pPr>
            <a:endParaRPr lang="en-US" sz="3600" b="0" dirty="0"/>
          </a:p>
          <a:p>
            <a:pPr marL="0" indent="0">
              <a:buNone/>
            </a:pPr>
            <a:endParaRPr lang="en-US" dirty="0"/>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43</a:t>
            </a:fld>
            <a:endParaRPr lang="en-US" altLang="en-US"/>
          </a:p>
        </p:txBody>
      </p:sp>
      <p:sp>
        <p:nvSpPr>
          <p:cNvPr id="8" name="Rectangle 1"/>
          <p:cNvSpPr>
            <a:spLocks noGrp="1" noChangeArrowheads="1"/>
          </p:cNvSpPr>
          <p:nvPr>
            <p:ph type="title"/>
          </p:nvPr>
        </p:nvSpPr>
        <p:spPr bwMode="auto">
          <a:xfrm>
            <a:off x="-52832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ts val="1200"/>
              </a:spcBef>
              <a:buFontTx/>
              <a:buNone/>
            </a:pPr>
            <a:r>
              <a:rPr lang="en-US" altLang="en-US" sz="2800" b="1" dirty="0" smtClean="0"/>
              <a:t>Technologies  for Accommodating </a:t>
            </a:r>
            <a:endParaRPr lang="en-US" altLang="en-US" sz="2800" b="1" dirty="0"/>
          </a:p>
        </p:txBody>
      </p:sp>
    </p:spTree>
    <p:extLst>
      <p:ext uri="{BB962C8B-B14F-4D97-AF65-F5344CB8AC3E}">
        <p14:creationId xmlns:p14="http://schemas.microsoft.com/office/powerpoint/2010/main" val="3250090396"/>
      </p:ext>
    </p:extLst>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ctr">
              <a:buNone/>
              <a:defRPr/>
            </a:pPr>
            <a:endParaRPr lang="en-US" sz="2500" dirty="0" smtClean="0"/>
          </a:p>
          <a:p>
            <a:pPr marL="0" indent="0" algn="ctr">
              <a:buNone/>
              <a:defRPr/>
            </a:pPr>
            <a:r>
              <a:rPr lang="en-US" sz="7300" dirty="0" smtClean="0"/>
              <a:t>Functionality</a:t>
            </a:r>
          </a:p>
          <a:p>
            <a:pPr marL="0" indent="0" algn="ctr">
              <a:buNone/>
              <a:defRPr/>
            </a:pPr>
            <a:endParaRPr lang="en-US" sz="2400" dirty="0"/>
          </a:p>
          <a:p>
            <a:pPr marL="685800" indent="-685800">
              <a:buFont typeface="Wingdings" panose="05000000000000000000" pitchFamily="2" charset="2"/>
              <a:buChar char="§"/>
              <a:defRPr/>
            </a:pPr>
            <a:r>
              <a:rPr lang="en-US" altLang="en-US" sz="5400" dirty="0"/>
              <a:t>Easy to use, secure, mobile case management tool</a:t>
            </a:r>
          </a:p>
          <a:p>
            <a:pPr marL="685800" indent="-685800">
              <a:buFont typeface="Wingdings" panose="05000000000000000000" pitchFamily="2" charset="2"/>
              <a:buChar char="§"/>
              <a:defRPr/>
            </a:pPr>
            <a:r>
              <a:rPr lang="en-US" altLang="en-US" sz="5400" dirty="0" smtClean="0"/>
              <a:t>Accommodation </a:t>
            </a:r>
            <a:r>
              <a:rPr lang="en-US" altLang="en-US" sz="5400" dirty="0"/>
              <a:t>tracking tool  </a:t>
            </a:r>
          </a:p>
          <a:p>
            <a:pPr marL="685800" indent="-685800">
              <a:buFont typeface="Wingdings" panose="05000000000000000000" pitchFamily="2" charset="2"/>
              <a:buChar char="§"/>
              <a:defRPr/>
            </a:pPr>
            <a:r>
              <a:rPr lang="en-US" altLang="en-US" sz="5400" dirty="0" smtClean="0"/>
              <a:t>Best </a:t>
            </a:r>
            <a:r>
              <a:rPr lang="en-US" altLang="en-US" sz="5400" dirty="0"/>
              <a:t>and emerging accommodation practices and forms </a:t>
            </a:r>
            <a:r>
              <a:rPr lang="en-US" altLang="en-US" sz="5400" dirty="0" smtClean="0"/>
              <a:t>embedded </a:t>
            </a:r>
            <a:r>
              <a:rPr lang="en-US" altLang="en-US" sz="5400" dirty="0"/>
              <a:t>within tool</a:t>
            </a:r>
          </a:p>
          <a:p>
            <a:pPr marL="685800" indent="-685800">
              <a:buFont typeface="Wingdings" panose="05000000000000000000" pitchFamily="2" charset="2"/>
              <a:buChar char="§"/>
              <a:defRPr/>
            </a:pPr>
            <a:r>
              <a:rPr lang="en-US" altLang="en-US" sz="5400" dirty="0" smtClean="0"/>
              <a:t>Easy access </a:t>
            </a:r>
            <a:r>
              <a:rPr lang="en-US" altLang="en-US" sz="5400" dirty="0"/>
              <a:t>to JAN Consultants and myriad of other resources</a:t>
            </a:r>
          </a:p>
          <a:p>
            <a:pPr marL="0" indent="0">
              <a:buNone/>
            </a:pPr>
            <a:endParaRPr lang="en-US" sz="3600" b="0" dirty="0"/>
          </a:p>
          <a:p>
            <a:pPr marL="0" indent="0">
              <a:buNone/>
            </a:pPr>
            <a:endParaRPr lang="en-US" dirty="0"/>
          </a:p>
        </p:txBody>
      </p:sp>
      <p:sp>
        <p:nvSpPr>
          <p:cNvPr id="6" name="Slide Number Placeholder 5"/>
          <p:cNvSpPr>
            <a:spLocks noGrp="1"/>
          </p:cNvSpPr>
          <p:nvPr>
            <p:ph type="sldNum" sz="quarter" idx="10"/>
          </p:nvPr>
        </p:nvSpPr>
        <p:spPr/>
        <p:txBody>
          <a:bodyPr/>
          <a:lstStyle/>
          <a:p>
            <a:pPr>
              <a:defRPr/>
            </a:pPr>
            <a:fld id="{9D8F93EB-C1A6-4A03-AA60-111B3209B1F1}" type="slidenum">
              <a:rPr lang="en-US" altLang="en-US" smtClean="0"/>
              <a:pPr>
                <a:defRPr/>
              </a:pPr>
              <a:t>44</a:t>
            </a:fld>
            <a:endParaRPr lang="en-US" altLang="en-US"/>
          </a:p>
        </p:txBody>
      </p:sp>
      <p:sp>
        <p:nvSpPr>
          <p:cNvPr id="7" name="Rectangle 1"/>
          <p:cNvSpPr>
            <a:spLocks noGrp="1" noChangeArrowheads="1"/>
          </p:cNvSpPr>
          <p:nvPr>
            <p:ph type="title"/>
          </p:nvPr>
        </p:nvSpPr>
        <p:spPr bwMode="auto">
          <a:xfrm>
            <a:off x="-48768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ts val="1200"/>
              </a:spcBef>
              <a:buFontTx/>
              <a:buNone/>
            </a:pPr>
            <a:r>
              <a:rPr lang="en-US" altLang="en-US" sz="2800" b="1" dirty="0" smtClean="0"/>
              <a:t>Technologies  for Accommodating </a:t>
            </a:r>
            <a:endParaRPr lang="en-US" altLang="en-US" sz="2800" b="1" dirty="0"/>
          </a:p>
        </p:txBody>
      </p:sp>
    </p:spTree>
    <p:extLst>
      <p:ext uri="{BB962C8B-B14F-4D97-AF65-F5344CB8AC3E}">
        <p14:creationId xmlns:p14="http://schemas.microsoft.com/office/powerpoint/2010/main" val="552859701"/>
      </p:ext>
    </p:extLst>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0" dirty="0" smtClean="0"/>
              <a:t> </a:t>
            </a:r>
            <a:endParaRPr lang="en-US" sz="3600" b="0" dirty="0"/>
          </a:p>
          <a:p>
            <a:pPr marL="0" indent="0">
              <a:buNone/>
            </a:pPr>
            <a:endParaRPr lang="en-US" dirty="0"/>
          </a:p>
        </p:txBody>
      </p:sp>
      <p:pic>
        <p:nvPicPr>
          <p:cNvPr id="4" name="Picture 3" descr="Splashscreen of the Mobile Accommodation Solution (MAS) App with a welcome message.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636" y="1631714"/>
            <a:ext cx="3381728" cy="4508971"/>
          </a:xfrm>
          <a:prstGeom prst="rect">
            <a:avLst/>
          </a:prstGeom>
        </p:spPr>
      </p:pic>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45</a:t>
            </a:fld>
            <a:endParaRPr lang="en-US" altLang="en-US"/>
          </a:p>
        </p:txBody>
      </p:sp>
      <p:sp>
        <p:nvSpPr>
          <p:cNvPr id="8" name="Rectangle 1"/>
          <p:cNvSpPr>
            <a:spLocks noGrp="1" noChangeArrowheads="1"/>
          </p:cNvSpPr>
          <p:nvPr>
            <p:ph type="title"/>
          </p:nvPr>
        </p:nvSpPr>
        <p:spPr bwMode="auto">
          <a:xfrm>
            <a:off x="-497840" y="258763"/>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lgn="ctr" eaLnBrk="1" hangingPunct="1">
              <a:spcBef>
                <a:spcPts val="1200"/>
              </a:spcBef>
              <a:buFontTx/>
              <a:buNone/>
            </a:pPr>
            <a:r>
              <a:rPr lang="en-US" altLang="en-US" sz="2800" b="1" dirty="0" smtClean="0"/>
              <a:t>Technologies  for Accommodating </a:t>
            </a:r>
            <a:endParaRPr lang="en-US" altLang="en-US" sz="2800" b="1" dirty="0"/>
          </a:p>
        </p:txBody>
      </p:sp>
    </p:spTree>
    <p:extLst>
      <p:ext uri="{BB962C8B-B14F-4D97-AF65-F5344CB8AC3E}">
        <p14:creationId xmlns:p14="http://schemas.microsoft.com/office/powerpoint/2010/main" val="1452788169"/>
      </p:ext>
    </p:extLst>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47500" lnSpcReduction="20000"/>
          </a:bodyPr>
          <a:lstStyle/>
          <a:p>
            <a:endParaRPr lang="en-US" dirty="0" smtClean="0"/>
          </a:p>
          <a:p>
            <a:endParaRPr lang="en-US" dirty="0"/>
          </a:p>
          <a:p>
            <a:r>
              <a:rPr lang="en-US" sz="11200" dirty="0" smtClean="0"/>
              <a:t>IT Drawer within the Accommodation Toolkit </a:t>
            </a:r>
          </a:p>
          <a:p>
            <a:endParaRPr lang="en-US" dirty="0"/>
          </a:p>
          <a:p>
            <a:endParaRPr lang="en-US" dirty="0" smtClean="0"/>
          </a:p>
          <a:p>
            <a:endParaRPr lang="en-US" dirty="0"/>
          </a:p>
          <a:p>
            <a:r>
              <a:rPr lang="en-US" dirty="0"/>
              <a:t>	</a:t>
            </a:r>
            <a:r>
              <a:rPr lang="en-US" sz="8000" dirty="0" smtClean="0"/>
              <a:t>Resources for information technology professionals who are tasked with responding to internal and/or external digital accessibility requests. </a:t>
            </a:r>
            <a:endParaRPr lang="en-US" dirty="0"/>
          </a:p>
        </p:txBody>
      </p:sp>
      <p:sp>
        <p:nvSpPr>
          <p:cNvPr id="2" name="Title 1"/>
          <p:cNvSpPr>
            <a:spLocks noGrp="1"/>
          </p:cNvSpPr>
          <p:nvPr>
            <p:ph type="title"/>
          </p:nvPr>
        </p:nvSpPr>
        <p:spPr/>
        <p:txBody>
          <a:bodyPr>
            <a:normAutofit/>
          </a:bodyPr>
          <a:lstStyle/>
          <a:p>
            <a:r>
              <a:rPr lang="en-US" dirty="0" smtClean="0"/>
              <a:t>Next Big Tool </a:t>
            </a:r>
            <a:endParaRPr lang="en-US" dirty="0"/>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46</a:t>
            </a:fld>
            <a:endParaRPr lang="en-US" altLang="en-US"/>
          </a:p>
        </p:txBody>
      </p:sp>
    </p:spTree>
    <p:extLst>
      <p:ext uri="{BB962C8B-B14F-4D97-AF65-F5344CB8AC3E}">
        <p14:creationId xmlns:p14="http://schemas.microsoft.com/office/powerpoint/2010/main" val="1831522960"/>
      </p:ext>
    </p:extLst>
  </p:cSld>
  <p:clrMapOvr>
    <a:masterClrMapping/>
  </p:clrMapOvr>
  <p:transition spd="slow">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sz="half" idx="1"/>
          </p:nvPr>
        </p:nvSpPr>
        <p:spPr/>
        <p:txBody>
          <a:bodyPr/>
          <a:lstStyle/>
          <a:p>
            <a:pPr marL="346075" indent="-346075" eaLnBrk="1" hangingPunct="1">
              <a:spcAft>
                <a:spcPts val="600"/>
              </a:spcAft>
              <a:buFont typeface="Wingdings" panose="05000000000000000000" pitchFamily="2" charset="2"/>
              <a:buChar char="§"/>
            </a:pPr>
            <a:r>
              <a:rPr lang="en-US" altLang="en-US" sz="2600" b="0" smtClean="0"/>
              <a:t>Expert consultation</a:t>
            </a:r>
          </a:p>
          <a:p>
            <a:pPr marL="739775" lvl="1" indent="-282575" eaLnBrk="1" hangingPunct="1">
              <a:spcAft>
                <a:spcPts val="600"/>
              </a:spcAft>
            </a:pPr>
            <a:r>
              <a:rPr lang="en-US" altLang="en-US" sz="2200" smtClean="0">
                <a:hlinkClick r:id="rId3"/>
              </a:rPr>
              <a:t>AskJAN.org</a:t>
            </a:r>
            <a:endParaRPr lang="en-US" altLang="en-US" sz="2200" smtClean="0"/>
          </a:p>
          <a:p>
            <a:pPr marL="739775" lvl="1" indent="-282575" eaLnBrk="1" hangingPunct="1">
              <a:spcAft>
                <a:spcPts val="600"/>
              </a:spcAft>
            </a:pPr>
            <a:r>
              <a:rPr lang="en-US" altLang="en-US" sz="2200" smtClean="0"/>
              <a:t>800.526.7234 or  877.781.9403 (TTY)</a:t>
            </a:r>
          </a:p>
          <a:p>
            <a:pPr marL="739775" lvl="1" indent="-282575" eaLnBrk="1" hangingPunct="1"/>
            <a:r>
              <a:rPr lang="en-US" altLang="en-US" sz="2200" smtClean="0"/>
              <a:t>Chat, JAN on Demand, Skype, Text, Social Media</a:t>
            </a:r>
          </a:p>
          <a:p>
            <a:pPr marL="346075" indent="-346075" eaLnBrk="1" hangingPunct="1">
              <a:spcAft>
                <a:spcPts val="600"/>
              </a:spcAft>
              <a:buFont typeface="Wingdings" panose="05000000000000000000" pitchFamily="2" charset="2"/>
              <a:buChar char="§"/>
            </a:pPr>
            <a:endParaRPr lang="en-US" altLang="en-US" sz="2600" b="0" smtClean="0"/>
          </a:p>
          <a:p>
            <a:pPr marL="346075" indent="-346075" eaLnBrk="1" hangingPunct="1">
              <a:spcAft>
                <a:spcPts val="600"/>
              </a:spcAft>
              <a:buFont typeface="Wingdings" panose="05000000000000000000" pitchFamily="2" charset="2"/>
              <a:buChar char="§"/>
            </a:pPr>
            <a:r>
              <a:rPr lang="en-US" altLang="en-US" sz="2600" b="0" smtClean="0"/>
              <a:t>AskJAN.org: A-Z, SOAR, Legal library</a:t>
            </a:r>
          </a:p>
        </p:txBody>
      </p:sp>
      <p:sp>
        <p:nvSpPr>
          <p:cNvPr id="6" name="Content Placeholder 3">
            <a:extLst>
              <a:ext uri="{FF2B5EF4-FFF2-40B4-BE49-F238E27FC236}">
                <a16:creationId xmlns:a16="http://schemas.microsoft.com/office/drawing/2014/main" id="{DF3AB07C-CEA6-473F-B69C-4152B43624D4}"/>
              </a:ext>
            </a:extLst>
          </p:cNvPr>
          <p:cNvSpPr>
            <a:spLocks noGrp="1"/>
          </p:cNvSpPr>
          <p:nvPr>
            <p:ph sz="half" idx="2"/>
          </p:nvPr>
        </p:nvSpPr>
        <p:spPr>
          <a:xfrm>
            <a:off x="4803775" y="1524000"/>
            <a:ext cx="3806825" cy="4800600"/>
          </a:xfrm>
        </p:spPr>
        <p:txBody>
          <a:bodyPr/>
          <a:lstStyle/>
          <a:p>
            <a:pPr marL="347472" indent="-347472" eaLnBrk="1" hangingPunct="1">
              <a:spcAft>
                <a:spcPts val="600"/>
              </a:spcAft>
              <a:buFont typeface="Wingdings" panose="05000000000000000000" pitchFamily="2" charset="2"/>
              <a:buChar char="§"/>
              <a:defRPr/>
            </a:pPr>
            <a:r>
              <a:rPr lang="en-US" altLang="en-US" sz="2600" b="0" dirty="0"/>
              <a:t>JAN Training Modules and FREE Webcast Series</a:t>
            </a:r>
          </a:p>
          <a:p>
            <a:pPr marL="347472" indent="-347472" eaLnBrk="1" hangingPunct="1">
              <a:spcAft>
                <a:spcPts val="600"/>
              </a:spcAft>
              <a:buFont typeface="Wingdings" panose="05000000000000000000" pitchFamily="2" charset="2"/>
              <a:buChar char="§"/>
              <a:defRPr/>
            </a:pPr>
            <a:r>
              <a:rPr lang="en-US" altLang="en-US" sz="2600" b="0" dirty="0"/>
              <a:t>JAN Quarterly </a:t>
            </a:r>
            <a:r>
              <a:rPr lang="en-US" altLang="en-US" sz="2600" b="0" dirty="0" err="1"/>
              <a:t>Enewsletter</a:t>
            </a:r>
            <a:endParaRPr lang="en-US" altLang="en-US" sz="2600" b="0" dirty="0"/>
          </a:p>
          <a:p>
            <a:pPr marL="347472" indent="-347472" eaLnBrk="1" hangingPunct="1">
              <a:spcAft>
                <a:spcPts val="600"/>
              </a:spcAft>
              <a:buFont typeface="Wingdings" panose="05000000000000000000" pitchFamily="2" charset="2"/>
              <a:buChar char="§"/>
              <a:defRPr/>
            </a:pPr>
            <a:r>
              <a:rPr lang="en-US" altLang="en-US" sz="2600" b="0" dirty="0"/>
              <a:t>Free mobile accommodation management </a:t>
            </a:r>
            <a:r>
              <a:rPr lang="en-US" altLang="en-US" sz="2600" b="0" dirty="0" smtClean="0"/>
              <a:t>app</a:t>
            </a:r>
            <a:endParaRPr lang="en-US" altLang="en-US" sz="2600" b="0" dirty="0"/>
          </a:p>
          <a:p>
            <a:pPr marL="347472" indent="-347472" eaLnBrk="1" hangingPunct="1">
              <a:spcAft>
                <a:spcPts val="600"/>
              </a:spcAft>
              <a:buFont typeface="Wingdings" panose="05000000000000000000" pitchFamily="2" charset="2"/>
              <a:buChar char="§"/>
              <a:defRPr/>
            </a:pPr>
            <a:r>
              <a:rPr lang="en-US" altLang="en-US" sz="2600" b="0" dirty="0"/>
              <a:t>Accommodation Toolkit</a:t>
            </a:r>
          </a:p>
          <a:p>
            <a:pPr>
              <a:defRPr/>
            </a:pPr>
            <a:endParaRPr lang="en-US" sz="2600" b="0" dirty="0"/>
          </a:p>
        </p:txBody>
      </p:sp>
      <p:sp>
        <p:nvSpPr>
          <p:cNvPr id="829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7E3270A-27C5-469A-81B3-908869B62C8D}" type="slidenum">
              <a:rPr lang="en-US" altLang="en-US" sz="1400" smtClean="0">
                <a:solidFill>
                  <a:srgbClr val="FFFFFF"/>
                </a:solidFill>
              </a:rPr>
              <a:pPr>
                <a:spcBef>
                  <a:spcPct val="0"/>
                </a:spcBef>
                <a:buFontTx/>
                <a:buNone/>
              </a:pPr>
              <a:t>47</a:t>
            </a:fld>
            <a:endParaRPr lang="en-US" altLang="en-US" sz="1400" smtClean="0">
              <a:solidFill>
                <a:srgbClr val="FFFFFF"/>
              </a:solidFill>
            </a:endParaRPr>
          </a:p>
        </p:txBody>
      </p:sp>
      <p:sp>
        <p:nvSpPr>
          <p:cNvPr id="7" name="Title 1">
            <a:extLst>
              <a:ext uri="{FF2B5EF4-FFF2-40B4-BE49-F238E27FC236}">
                <a16:creationId xmlns:a16="http://schemas.microsoft.com/office/drawing/2014/main" id="{FEF6121F-94BB-4663-8037-735099D5DDD3}"/>
              </a:ext>
            </a:extLst>
          </p:cNvPr>
          <p:cNvSpPr txBox="1">
            <a:spLocks/>
          </p:cNvSpPr>
          <p:nvPr/>
        </p:nvSpPr>
        <p:spPr bwMode="auto">
          <a:xfrm>
            <a:off x="609600" y="447675"/>
            <a:ext cx="5715000" cy="609600"/>
          </a:xfrm>
          <a:prstGeom prst="rect">
            <a:avLst/>
          </a:prstGeom>
          <a:noFill/>
          <a:ln w="9525">
            <a:noFill/>
            <a:miter lim="800000"/>
            <a:headEnd/>
            <a:tailEnd/>
          </a:ln>
        </p:spPr>
        <p:txBody>
          <a:bodyPr anchor="ctr"/>
          <a:lstStyle/>
          <a:p>
            <a:pPr fontAlgn="auto">
              <a:spcBef>
                <a:spcPts val="0"/>
              </a:spcBef>
              <a:spcAft>
                <a:spcPts val="0"/>
              </a:spcAft>
              <a:defRPr/>
            </a:pPr>
            <a:r>
              <a:rPr lang="en-US" sz="4400" b="1" dirty="0">
                <a:solidFill>
                  <a:schemeClr val="tx2">
                    <a:lumMod val="75000"/>
                  </a:schemeClr>
                </a:solidFill>
                <a:ea typeface="+mj-ea"/>
                <a:cs typeface="Arial" pitchFamily="34" charset="0"/>
              </a:rPr>
              <a:t>JAN Resources</a:t>
            </a:r>
          </a:p>
        </p:txBody>
      </p:sp>
    </p:spTree>
    <p:extLst>
      <p:ext uri="{BB962C8B-B14F-4D97-AF65-F5344CB8AC3E}">
        <p14:creationId xmlns:p14="http://schemas.microsoft.com/office/powerpoint/2010/main" val="3418895312"/>
      </p:ext>
    </p:extLst>
  </p:cSld>
  <p:clrMapOvr>
    <a:masterClrMapping/>
  </p:clrMapOvr>
  <p:transition spd="slow">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p:txBody>
          <a:bodyPr/>
          <a:lstStyle/>
          <a:p>
            <a:pPr marL="0" indent="0" algn="ctr" eaLnBrk="1" hangingPunct="1"/>
            <a:r>
              <a:rPr lang="en-US" altLang="en-US" smtClean="0"/>
              <a:t>Contact JAN</a:t>
            </a:r>
          </a:p>
          <a:p>
            <a:pPr marL="0" indent="0" algn="ctr" eaLnBrk="1" hangingPunct="1">
              <a:spcAft>
                <a:spcPts val="300"/>
              </a:spcAft>
            </a:pPr>
            <a:r>
              <a:rPr lang="en-US" altLang="en-US" smtClean="0"/>
              <a:t>   </a:t>
            </a:r>
            <a:r>
              <a:rPr lang="en-US" altLang="en-US" sz="2400" smtClean="0"/>
              <a:t>(800) 526-7234 (V) - (877) 781-9403 (TTY)</a:t>
            </a:r>
          </a:p>
          <a:p>
            <a:pPr marL="0" indent="0" algn="ctr" eaLnBrk="1" hangingPunct="1">
              <a:spcAft>
                <a:spcPts val="300"/>
              </a:spcAft>
            </a:pPr>
            <a:r>
              <a:rPr lang="en-US" altLang="en-US" sz="2400" smtClean="0"/>
              <a:t>AskJAN.org</a:t>
            </a:r>
          </a:p>
          <a:p>
            <a:pPr marL="0" indent="0" algn="ctr" eaLnBrk="1" hangingPunct="1">
              <a:spcAft>
                <a:spcPts val="300"/>
              </a:spcAft>
            </a:pPr>
            <a:r>
              <a:rPr lang="en-US" altLang="en-US" sz="2400" smtClean="0"/>
              <a:t>jan@askjan.org</a:t>
            </a:r>
          </a:p>
          <a:p>
            <a:pPr marL="0" indent="0" algn="ctr" eaLnBrk="1" hangingPunct="1">
              <a:spcAft>
                <a:spcPts val="300"/>
              </a:spcAft>
            </a:pPr>
            <a:r>
              <a:rPr lang="pt-BR" altLang="en-US" sz="2400" smtClean="0"/>
              <a:t>(304) 216-8189 via Text</a:t>
            </a:r>
          </a:p>
          <a:p>
            <a:pPr marL="0" indent="0" algn="ctr" eaLnBrk="1" hangingPunct="1">
              <a:spcAft>
                <a:spcPts val="300"/>
              </a:spcAft>
            </a:pPr>
            <a:r>
              <a:rPr lang="pt-BR" altLang="en-US" sz="2400" smtClean="0"/>
              <a:t>janconsultants via Skype</a:t>
            </a:r>
          </a:p>
          <a:p>
            <a:pPr marL="0" indent="0" algn="ctr" eaLnBrk="1" hangingPunct="1">
              <a:spcAft>
                <a:spcPts val="300"/>
              </a:spcAft>
            </a:pPr>
            <a:endParaRPr lang="en-US" altLang="en-US" sz="2400" smtClean="0"/>
          </a:p>
          <a:p>
            <a:pPr marL="0" indent="0" algn="ctr" eaLnBrk="1" hangingPunct="1"/>
            <a:r>
              <a:rPr lang="en-US" altLang="en-US" sz="2400" smtClean="0"/>
              <a:t>Thank you for attending!</a:t>
            </a:r>
          </a:p>
          <a:p>
            <a:pPr marL="0" indent="0" algn="ctr" eaLnBrk="1" hangingPunct="1">
              <a:spcAft>
                <a:spcPts val="300"/>
              </a:spcAft>
            </a:pPr>
            <a:endParaRPr lang="en-US" altLang="en-US" sz="2400" smtClean="0"/>
          </a:p>
        </p:txBody>
      </p:sp>
      <p:sp>
        <p:nvSpPr>
          <p:cNvPr id="849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778C65D-DC5B-4352-91CC-83A6FBE2DE5B}" type="slidenum">
              <a:rPr lang="en-US" altLang="en-US" sz="1400" smtClean="0">
                <a:solidFill>
                  <a:srgbClr val="FFFFFF"/>
                </a:solidFill>
              </a:rPr>
              <a:pPr>
                <a:spcBef>
                  <a:spcPct val="0"/>
                </a:spcBef>
                <a:buFontTx/>
                <a:buNone/>
              </a:pPr>
              <a:t>48</a:t>
            </a:fld>
            <a:endParaRPr lang="en-US" altLang="en-US" sz="1400" smtClean="0">
              <a:solidFill>
                <a:srgbClr val="FFFFFF"/>
              </a:solidFill>
            </a:endParaRPr>
          </a:p>
        </p:txBody>
      </p:sp>
      <p:pic>
        <p:nvPicPr>
          <p:cNvPr id="84996" name="Picture 2" descr="Practical Solutions&#10;Workplace Succ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638800"/>
            <a:ext cx="6858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a:t>For More Information</a:t>
            </a:r>
          </a:p>
        </p:txBody>
      </p:sp>
      <p:grpSp>
        <p:nvGrpSpPr>
          <p:cNvPr id="6" name="Group 5" descr="social media logos&#10;twitter&#10;facebook&#10;linked-in&#10;youtube&#10;second life"/>
          <p:cNvGrpSpPr/>
          <p:nvPr/>
        </p:nvGrpSpPr>
        <p:grpSpPr>
          <a:xfrm>
            <a:off x="4152900" y="4463257"/>
            <a:ext cx="1524000" cy="304800"/>
            <a:chOff x="4114800" y="4306888"/>
            <a:chExt cx="1524000" cy="304800"/>
          </a:xfrm>
        </p:grpSpPr>
        <p:pic>
          <p:nvPicPr>
            <p:cNvPr id="8" name="Picture 7" descr="social media logos&#10;twitter&#10;facebook&#10;linked-in&#10;youtube&#10;second lif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ocial media logos&#10;twitter&#10;facebook&#10;linked-in&#10;youtube&#10;second lif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ocial media logos&#10;twitter&#10;facebook&#10;linked-in&#10;youtube&#10;second lif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ocial media logos&#10;twitter&#10;facebook&#10;linked-in&#10;youtube&#10;second lif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ocial media logos&#10;twitter&#10;facebook&#10;linked-in&#10;youtube&#10;second lif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Twitter"/>
          <p:cNvPicPr>
            <a:picLocks noChangeAspect="1"/>
          </p:cNvPicPr>
          <p:nvPr/>
        </p:nvPicPr>
        <p:blipFill>
          <a:blip r:embed="rId9"/>
          <a:stretch>
            <a:fillRect/>
          </a:stretch>
        </p:blipFill>
        <p:spPr>
          <a:xfrm>
            <a:off x="3848100" y="4463257"/>
            <a:ext cx="301752" cy="304800"/>
          </a:xfrm>
          <a:prstGeom prst="rect">
            <a:avLst/>
          </a:prstGeom>
        </p:spPr>
      </p:pic>
    </p:spTree>
    <p:extLst>
      <p:ext uri="{BB962C8B-B14F-4D97-AF65-F5344CB8AC3E}">
        <p14:creationId xmlns:p14="http://schemas.microsoft.com/office/powerpoint/2010/main" val="2414720873"/>
      </p:ext>
    </p:extLst>
  </p:cSld>
  <p:clrMapOvr>
    <a:masterClrMapping/>
  </p:clrMapOvr>
  <p:transition spd="slow">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 </a:t>
            </a:r>
            <a:endParaRPr lang="en-US" dirty="0"/>
          </a:p>
        </p:txBody>
      </p:sp>
      <p:sp>
        <p:nvSpPr>
          <p:cNvPr id="2" name="Title 1"/>
          <p:cNvSpPr>
            <a:spLocks noGrp="1"/>
          </p:cNvSpPr>
          <p:nvPr>
            <p:ph type="title"/>
          </p:nvPr>
        </p:nvSpPr>
        <p:spPr/>
        <p:txBody>
          <a:bodyPr>
            <a:normAutofit/>
          </a:bodyPr>
          <a:lstStyle/>
          <a:p>
            <a:pPr>
              <a:lnSpc>
                <a:spcPct val="110000"/>
              </a:lnSpc>
              <a:defRPr/>
            </a:pPr>
            <a:r>
              <a:rPr lang="en-US" altLang="en-US" sz="2400" dirty="0" smtClean="0"/>
              <a:t>Techniques, Tools, </a:t>
            </a:r>
            <a:r>
              <a:rPr lang="en-US" altLang="en-US" sz="2400" dirty="0"/>
              <a:t>and Technologies </a:t>
            </a:r>
            <a:r>
              <a:rPr lang="en-US" altLang="en-US" sz="2400" dirty="0" smtClean="0"/>
              <a:t/>
            </a:r>
            <a:br>
              <a:rPr lang="en-US" altLang="en-US" sz="2400" dirty="0" smtClean="0"/>
            </a:br>
            <a:r>
              <a:rPr lang="en-US" altLang="en-US" sz="2400" dirty="0" smtClean="0"/>
              <a:t>for </a:t>
            </a:r>
            <a:r>
              <a:rPr lang="en-US" altLang="en-US" sz="2400" dirty="0"/>
              <a:t>Creating Inclusive Workplaces</a:t>
            </a:r>
          </a:p>
        </p:txBody>
      </p:sp>
      <p:pic>
        <p:nvPicPr>
          <p:cNvPr id="5" name="Picture 5" descr="questions?" title="Graphic of yellow button with a question make within 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47244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49</a:t>
            </a:fld>
            <a:endParaRPr lang="en-US" altLang="en-US"/>
          </a:p>
        </p:txBody>
      </p:sp>
    </p:spTree>
    <p:extLst>
      <p:ext uri="{BB962C8B-B14F-4D97-AF65-F5344CB8AC3E}">
        <p14:creationId xmlns:p14="http://schemas.microsoft.com/office/powerpoint/2010/main" val="4156700224"/>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838200" y="1209675"/>
            <a:ext cx="7848600" cy="51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Wingdings" pitchFamily="2" charset="2"/>
              <a:defRPr sz="2800" b="1"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24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itchFamily="2" charset="2"/>
              <a:buChar char="§"/>
              <a:defRPr sz="20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itchFamily="2" charset="2"/>
              <a:buChar char="§"/>
              <a:defRPr sz="18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itchFamily="2" charset="2"/>
              <a:buChar char="§"/>
              <a:defRPr sz="18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SzPct val="80000"/>
              <a:defRPr/>
            </a:pPr>
            <a:r>
              <a:rPr kumimoji="1" lang="en-US" sz="1400" dirty="0" smtClean="0">
                <a:solidFill>
                  <a:srgbClr val="002060"/>
                </a:solidFill>
                <a:effectLst>
                  <a:outerShdw blurRad="38100" dist="38100" dir="2700000" algn="tl">
                    <a:srgbClr val="FFFFFF"/>
                  </a:outerShdw>
                </a:effectLst>
                <a:latin typeface="Verdana" pitchFamily="34" charset="0"/>
              </a:rPr>
              <a:t>    </a:t>
            </a:r>
            <a:endParaRPr lang="en-US" sz="2400" b="0" dirty="0" smtClean="0">
              <a:latin typeface="Arial" charset="0"/>
              <a:cs typeface="Arial" charset="0"/>
            </a:endParaRPr>
          </a:p>
        </p:txBody>
      </p:sp>
      <p:sp>
        <p:nvSpPr>
          <p:cNvPr id="11776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69A3FD5-752F-42F1-9502-37B9D6528E60}" type="slidenum">
              <a:rPr lang="en-US" altLang="en-US" sz="1400" smtClean="0">
                <a:solidFill>
                  <a:srgbClr val="FFFFFF"/>
                </a:solidFill>
              </a:rPr>
              <a:pPr>
                <a:spcBef>
                  <a:spcPct val="0"/>
                </a:spcBef>
                <a:buFontTx/>
                <a:buNone/>
              </a:pPr>
              <a:t>5</a:t>
            </a:fld>
            <a:endParaRPr lang="en-US" altLang="en-US" sz="1400" smtClean="0">
              <a:solidFill>
                <a:srgbClr val="FFFFFF"/>
              </a:solidFill>
            </a:endParaRPr>
          </a:p>
        </p:txBody>
      </p:sp>
      <p:sp>
        <p:nvSpPr>
          <p:cNvPr id="117765" name="Title 1"/>
          <p:cNvSpPr>
            <a:spLocks noGrp="1"/>
          </p:cNvSpPr>
          <p:nvPr>
            <p:ph type="title" idx="4294967295"/>
          </p:nvPr>
        </p:nvSpPr>
        <p:spPr>
          <a:xfrm>
            <a:off x="336059" y="416560"/>
            <a:ext cx="7024688" cy="762000"/>
          </a:xfrm>
        </p:spPr>
        <p:txBody>
          <a:bodyPr/>
          <a:lstStyle/>
          <a:p>
            <a:pPr eaLnBrk="1" hangingPunct="1"/>
            <a:r>
              <a:rPr lang="en-US" altLang="en-US" dirty="0" smtClean="0"/>
              <a:t> Disability Inclusion Revolution</a:t>
            </a:r>
          </a:p>
        </p:txBody>
      </p:sp>
      <p:sp>
        <p:nvSpPr>
          <p:cNvPr id="10" name="Content Placeholder 2"/>
          <p:cNvSpPr txBox="1">
            <a:spLocks/>
          </p:cNvSpPr>
          <p:nvPr/>
        </p:nvSpPr>
        <p:spPr bwMode="auto">
          <a:xfrm>
            <a:off x="1056640" y="1442721"/>
            <a:ext cx="7630160" cy="49517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Wingdings" panose="05000000000000000000" pitchFamily="2" charset="2"/>
              <a:defRPr sz="2800" b="1"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18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18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endParaRPr lang="en-US" sz="1200" dirty="0" smtClean="0"/>
          </a:p>
          <a:p>
            <a:pPr defTabSz="914400"/>
            <a:endParaRPr lang="en-US" sz="1200" dirty="0" smtClean="0"/>
          </a:p>
          <a:p>
            <a:pPr defTabSz="914400"/>
            <a:endParaRPr lang="en-US" sz="1200" dirty="0" smtClean="0"/>
          </a:p>
          <a:p>
            <a:pPr defTabSz="914400"/>
            <a:endParaRPr lang="en-US" sz="1200" dirty="0" smtClean="0"/>
          </a:p>
          <a:p>
            <a:pPr defTabSz="914400"/>
            <a:endParaRPr lang="en-US" sz="1200" dirty="0" smtClean="0"/>
          </a:p>
          <a:p>
            <a:pPr defTabSz="914400"/>
            <a:endParaRPr lang="en-US" sz="1200" dirty="0" smtClean="0"/>
          </a:p>
          <a:p>
            <a:pPr defTabSz="914400"/>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pPr marL="0" lvl="0" indent="0" defTabSz="914400">
              <a:spcBef>
                <a:spcPct val="0"/>
              </a:spcBef>
            </a:pPr>
            <a:endParaRPr lang="en-US" altLang="en-US" sz="1200" b="0" dirty="0" smtClean="0">
              <a:solidFill>
                <a:schemeClr val="tx1"/>
              </a:solidFill>
            </a:endParaRPr>
          </a:p>
          <a:p>
            <a:pPr marL="0" lvl="0" indent="0" defTabSz="914400">
              <a:spcBef>
                <a:spcPct val="0"/>
              </a:spcBef>
            </a:pPr>
            <a:endParaRPr lang="en-US" altLang="en-US" sz="1200" b="0" dirty="0">
              <a:solidFill>
                <a:schemeClr val="tx1"/>
              </a:solidFill>
            </a:endParaRPr>
          </a:p>
          <a:p>
            <a:pPr marL="0" lvl="0" indent="0" defTabSz="914400">
              <a:spcBef>
                <a:spcPct val="0"/>
              </a:spcBef>
            </a:pPr>
            <a:endParaRPr lang="en-US" altLang="en-US" sz="1200" b="0" dirty="0" smtClean="0">
              <a:solidFill>
                <a:schemeClr val="tx1"/>
              </a:solidFill>
            </a:endParaRPr>
          </a:p>
          <a:p>
            <a:pPr marL="0" lvl="0" indent="0" defTabSz="914400">
              <a:spcBef>
                <a:spcPct val="0"/>
              </a:spcBef>
            </a:pPr>
            <a:endParaRPr lang="en-US" altLang="en-US" sz="1200" b="0" dirty="0">
              <a:solidFill>
                <a:schemeClr val="tx1"/>
              </a:solidFill>
            </a:endParaRPr>
          </a:p>
          <a:p>
            <a:pPr marL="0" lvl="0" indent="0" defTabSz="914400">
              <a:spcBef>
                <a:spcPct val="0"/>
              </a:spcBef>
            </a:pPr>
            <a:endParaRPr lang="en-US" altLang="en-US" sz="1200" b="0" dirty="0" smtClean="0">
              <a:solidFill>
                <a:schemeClr val="tx1"/>
              </a:solidFill>
            </a:endParaRPr>
          </a:p>
          <a:p>
            <a:pPr marL="0" lvl="0" indent="0" defTabSz="914400">
              <a:spcBef>
                <a:spcPct val="0"/>
              </a:spcBef>
            </a:pPr>
            <a:endParaRPr lang="en-US" altLang="en-US" sz="1200" b="0" dirty="0">
              <a:solidFill>
                <a:schemeClr val="tx1"/>
              </a:solidFill>
            </a:endParaRPr>
          </a:p>
          <a:p>
            <a:pPr marL="0" lvl="0" indent="0" defTabSz="914400">
              <a:spcBef>
                <a:spcPct val="0"/>
              </a:spcBef>
            </a:pPr>
            <a:endParaRPr lang="en-US" altLang="en-US" sz="1200" b="0" dirty="0" smtClean="0">
              <a:solidFill>
                <a:schemeClr val="tx1"/>
              </a:solidFill>
            </a:endParaRPr>
          </a:p>
          <a:p>
            <a:pPr marL="0" lvl="0" indent="0" defTabSz="914400">
              <a:spcBef>
                <a:spcPct val="0"/>
              </a:spcBef>
            </a:pPr>
            <a:r>
              <a:rPr lang="en-US" altLang="en-US" sz="1200" b="0" dirty="0" smtClean="0">
                <a:solidFill>
                  <a:schemeClr val="tx1"/>
                </a:solidFill>
              </a:rPr>
              <a:t>Over </a:t>
            </a:r>
            <a:r>
              <a:rPr lang="en-US" altLang="en-US" sz="1200" b="0" dirty="0">
                <a:solidFill>
                  <a:schemeClr val="tx1"/>
                </a:solidFill>
              </a:rPr>
              <a:t>1.3 billion people across the world live with some form of disability.</a:t>
            </a:r>
          </a:p>
          <a:p>
            <a:pPr marL="0" lvl="0" indent="0" defTabSz="914400">
              <a:spcBef>
                <a:spcPct val="0"/>
              </a:spcBef>
            </a:pPr>
            <a:r>
              <a:rPr lang="en-US" altLang="en-US" sz="1200" b="0" dirty="0">
                <a:solidFill>
                  <a:schemeClr val="tx1"/>
                </a:solidFill>
                <a:hlinkClick r:id="rId4"/>
              </a:rPr>
              <a:t>World Bank Group</a:t>
            </a:r>
            <a:endParaRPr lang="en-US" altLang="en-US" sz="1200" b="0" dirty="0">
              <a:solidFill>
                <a:schemeClr val="tx1"/>
              </a:solidFill>
            </a:endParaRPr>
          </a:p>
          <a:p>
            <a:endParaRPr lang="en-US" sz="1200" dirty="0"/>
          </a:p>
          <a:p>
            <a:endParaRPr lang="en-US" sz="1200" dirty="0" smtClean="0"/>
          </a:p>
          <a:p>
            <a:r>
              <a:rPr lang="en-US" sz="1200" b="0" dirty="0" smtClean="0"/>
              <a:t>Together </a:t>
            </a:r>
            <a:r>
              <a:rPr lang="en-US" sz="1200" b="0" dirty="0"/>
              <a:t>with their friends and family, this group has a spending power of $8 trillion.</a:t>
            </a:r>
          </a:p>
          <a:p>
            <a:r>
              <a:rPr lang="en-US" sz="1200" dirty="0">
                <a:hlinkClick r:id="rId5"/>
              </a:rPr>
              <a:t>Global Economics of Disability Report</a:t>
            </a:r>
            <a:endParaRPr lang="en-US" sz="1200" dirty="0"/>
          </a:p>
          <a:p>
            <a:pPr defTabSz="914400"/>
            <a:endParaRPr lang="en-US" sz="1200" dirty="0" smtClean="0"/>
          </a:p>
        </p:txBody>
      </p:sp>
      <p:pic>
        <p:nvPicPr>
          <p:cNvPr id="11" name="Picture 1" descr="Graphic of +1.3 Bill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241" y="1796504"/>
            <a:ext cx="2690162" cy="19118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 of $8 trillion dollars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8399" y="1796995"/>
            <a:ext cx="2816807" cy="1911405"/>
          </a:xfrm>
          <a:prstGeom prst="rect">
            <a:avLst/>
          </a:prstGeom>
        </p:spPr>
      </p:pic>
    </p:spTree>
    <p:custDataLst>
      <p:tags r:id="rId1"/>
    </p:custDataLst>
    <p:extLst>
      <p:ext uri="{BB962C8B-B14F-4D97-AF65-F5344CB8AC3E}">
        <p14:creationId xmlns:p14="http://schemas.microsoft.com/office/powerpoint/2010/main" val="3180210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fontScale="85000" lnSpcReduction="20000"/>
          </a:bodyPr>
          <a:lstStyle/>
          <a:p>
            <a:pPr>
              <a:defRPr/>
            </a:pPr>
            <a:endParaRPr lang="en-US" sz="300" dirty="0" smtClean="0">
              <a:solidFill>
                <a:srgbClr val="0096DB"/>
              </a:solidFill>
            </a:endParaRPr>
          </a:p>
          <a:p>
            <a:pPr>
              <a:defRPr/>
            </a:pPr>
            <a:r>
              <a:rPr lang="en-US" dirty="0" smtClean="0">
                <a:solidFill>
                  <a:srgbClr val="002060"/>
                </a:solidFill>
              </a:rPr>
              <a:t>Companies that championed people with disabilities outperformed others - </a:t>
            </a:r>
          </a:p>
          <a:p>
            <a:pPr>
              <a:defRPr/>
            </a:pPr>
            <a:endParaRPr lang="en-US" dirty="0" smtClean="0">
              <a:solidFill>
                <a:srgbClr val="002060"/>
              </a:solidFill>
            </a:endParaRPr>
          </a:p>
          <a:p>
            <a:pPr marL="857250" lvl="1" indent="-457200">
              <a:defRPr/>
            </a:pPr>
            <a:r>
              <a:rPr lang="en-US" sz="2800" dirty="0" smtClean="0">
                <a:solidFill>
                  <a:srgbClr val="002060"/>
                </a:solidFill>
              </a:rPr>
              <a:t>Revenues were 28% higher, net income 200% higher, and profit margins were 30% higher. </a:t>
            </a:r>
          </a:p>
          <a:p>
            <a:pPr marL="457200" indent="-457200">
              <a:buFont typeface="Wingdings" panose="05000000000000000000" pitchFamily="2" charset="2"/>
              <a:buChar char="§"/>
              <a:defRPr/>
            </a:pPr>
            <a:endParaRPr lang="en-US" dirty="0" smtClean="0">
              <a:solidFill>
                <a:srgbClr val="002060"/>
              </a:solidFill>
            </a:endParaRPr>
          </a:p>
          <a:p>
            <a:pPr marL="0" indent="0">
              <a:defRPr/>
            </a:pPr>
            <a:r>
              <a:rPr lang="en-US" dirty="0" smtClean="0">
                <a:solidFill>
                  <a:srgbClr val="002060"/>
                </a:solidFill>
              </a:rPr>
              <a:t>Companies that improved internal practices for disability inclusion  - </a:t>
            </a:r>
          </a:p>
          <a:p>
            <a:pPr marL="0" indent="0">
              <a:defRPr/>
            </a:pPr>
            <a:endParaRPr lang="en-US" dirty="0">
              <a:solidFill>
                <a:srgbClr val="002060"/>
              </a:solidFill>
            </a:endParaRPr>
          </a:p>
          <a:p>
            <a:pPr marL="857250" lvl="1" indent="-457200">
              <a:defRPr/>
            </a:pPr>
            <a:r>
              <a:rPr lang="en-US" sz="2800" dirty="0" smtClean="0">
                <a:solidFill>
                  <a:srgbClr val="002060"/>
                </a:solidFill>
              </a:rPr>
              <a:t>were almost four times more likely to see higher total </a:t>
            </a:r>
            <a:r>
              <a:rPr lang="en-US" sz="2800" dirty="0">
                <a:solidFill>
                  <a:srgbClr val="002060"/>
                </a:solidFill>
              </a:rPr>
              <a:t>s</a:t>
            </a:r>
            <a:r>
              <a:rPr lang="en-US" sz="2800" dirty="0" smtClean="0">
                <a:solidFill>
                  <a:srgbClr val="002060"/>
                </a:solidFill>
              </a:rPr>
              <a:t>hareholder returns.</a:t>
            </a:r>
          </a:p>
          <a:p>
            <a:pPr>
              <a:defRPr/>
            </a:pPr>
            <a:endParaRPr lang="en-US" dirty="0">
              <a:solidFill>
                <a:srgbClr val="002060"/>
              </a:solidFill>
            </a:endParaRPr>
          </a:p>
          <a:p>
            <a:pPr>
              <a:defRPr/>
            </a:pPr>
            <a:r>
              <a:rPr lang="en-US" dirty="0" smtClean="0">
                <a:solidFill>
                  <a:srgbClr val="002060"/>
                </a:solidFill>
              </a:rPr>
              <a:t> </a:t>
            </a:r>
            <a:r>
              <a:rPr lang="en-US" dirty="0">
                <a:solidFill>
                  <a:srgbClr val="002060"/>
                </a:solidFill>
              </a:rPr>
              <a:t> </a:t>
            </a:r>
            <a:r>
              <a:rPr lang="en-US" sz="2600" i="1" dirty="0">
                <a:solidFill>
                  <a:srgbClr val="002060"/>
                </a:solidFill>
              </a:rPr>
              <a:t>Getting to Equal: The Disability Inclusion Advantage </a:t>
            </a:r>
            <a:endParaRPr lang="en-US" sz="2100" b="0" dirty="0" smtClean="0">
              <a:solidFill>
                <a:srgbClr val="002060"/>
              </a:solidFill>
            </a:endParaRPr>
          </a:p>
          <a:p>
            <a:pPr>
              <a:defRPr/>
            </a:pPr>
            <a:r>
              <a:rPr lang="en-US" sz="2100" b="0" dirty="0" smtClean="0">
                <a:solidFill>
                  <a:srgbClr val="002060"/>
                </a:solidFill>
              </a:rPr>
              <a:t>https</a:t>
            </a:r>
            <a:r>
              <a:rPr lang="en-US" sz="2100" b="0" dirty="0">
                <a:solidFill>
                  <a:srgbClr val="002060"/>
                </a:solidFill>
              </a:rPr>
              <a:t>://www.accenture.com/t20181029T185446Z__w__/</a:t>
            </a:r>
            <a:r>
              <a:rPr lang="en-US" sz="2100" b="0" dirty="0" smtClean="0">
                <a:solidFill>
                  <a:srgbClr val="002060"/>
                </a:solidFill>
              </a:rPr>
              <a:t>usen</a:t>
            </a:r>
            <a:r>
              <a:rPr lang="en-US" sz="2100" b="0" dirty="0">
                <a:solidFill>
                  <a:srgbClr val="002060"/>
                </a:solidFill>
              </a:rPr>
              <a:t>/_acnmedia/PDF-89/Accenture-Disability-Inclusion-Research-Report.pdf</a:t>
            </a:r>
            <a:endParaRPr lang="en-US" altLang="en-US" sz="2100" b="0" dirty="0" smtClean="0">
              <a:solidFill>
                <a:srgbClr val="002060"/>
              </a:solidFill>
            </a:endParaRPr>
          </a:p>
          <a:p>
            <a:pPr>
              <a:defRPr/>
            </a:pPr>
            <a:endParaRPr lang="en-US" altLang="en-US" sz="3600" b="0" dirty="0">
              <a:solidFill>
                <a:srgbClr val="002060"/>
              </a:solidFill>
            </a:endParaRPr>
          </a:p>
          <a:p>
            <a:pPr>
              <a:defRPr/>
            </a:pPr>
            <a:endParaRPr lang="en-US" altLang="en-US" sz="3600" b="0" dirty="0">
              <a:solidFill>
                <a:srgbClr val="002060"/>
              </a:solidFill>
            </a:endParaRPr>
          </a:p>
          <a:p>
            <a:pPr>
              <a:defRPr/>
            </a:pPr>
            <a:endParaRPr lang="en-US" altLang="en-US" sz="4400" b="0" dirty="0">
              <a:solidFill>
                <a:srgbClr val="002060"/>
              </a:solidFill>
            </a:endParaRPr>
          </a:p>
        </p:txBody>
      </p:sp>
      <p:sp>
        <p:nvSpPr>
          <p:cNvPr id="59396" name="Title 3"/>
          <p:cNvSpPr>
            <a:spLocks noGrp="1"/>
          </p:cNvSpPr>
          <p:nvPr>
            <p:ph type="title" idx="4294967295"/>
          </p:nvPr>
        </p:nvSpPr>
        <p:spPr/>
        <p:txBody>
          <a:bodyPr/>
          <a:lstStyle/>
          <a:p>
            <a:r>
              <a:rPr lang="en-US" altLang="en-US" dirty="0"/>
              <a:t>Disability Inclusion Revolution</a:t>
            </a:r>
            <a:endParaRPr lang="en-US" altLang="en-US" dirty="0" smtClean="0"/>
          </a:p>
        </p:txBody>
      </p:sp>
      <p:sp>
        <p:nvSpPr>
          <p:cNvPr id="593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AE2494F-2FD3-4297-A025-3FEF9025F822}" type="slidenum">
              <a:rPr lang="en-US" altLang="en-US" sz="1400" smtClean="0">
                <a:solidFill>
                  <a:srgbClr val="FFFFFF"/>
                </a:solidFill>
              </a:rPr>
              <a:pPr>
                <a:spcBef>
                  <a:spcPct val="0"/>
                </a:spcBef>
                <a:buFontTx/>
                <a:buNone/>
              </a:pPr>
              <a:t>6</a:t>
            </a:fld>
            <a:endParaRPr lang="en-US" altLang="en-US" sz="1400" smtClean="0">
              <a:solidFill>
                <a:srgbClr val="FFFFFF"/>
              </a:solidFill>
            </a:endParaRPr>
          </a:p>
        </p:txBody>
      </p:sp>
    </p:spTree>
    <p:custDataLst>
      <p:tags r:id="rId1"/>
    </p:custDataLst>
    <p:extLst>
      <p:ext uri="{BB962C8B-B14F-4D97-AF65-F5344CB8AC3E}">
        <p14:creationId xmlns:p14="http://schemas.microsoft.com/office/powerpoint/2010/main" val="4292868654"/>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chor="b">
            <a:normAutofit/>
          </a:bodyPr>
          <a:lstStyle/>
          <a:p>
            <a:pPr marL="400050" lvl="2" indent="0" algn="ctr">
              <a:lnSpc>
                <a:spcPct val="170000"/>
              </a:lnSpc>
              <a:spcBef>
                <a:spcPts val="0"/>
              </a:spcBef>
              <a:buNone/>
              <a:defRPr/>
            </a:pPr>
            <a:r>
              <a:rPr lang="en-US" altLang="en-US" sz="1700" dirty="0" smtClean="0"/>
              <a:t>https</a:t>
            </a:r>
            <a:r>
              <a:rPr lang="en-US" altLang="en-US" sz="1700" dirty="0"/>
              <a:t>://</a:t>
            </a:r>
            <a:r>
              <a:rPr lang="en-US" altLang="en-US" sz="1700" dirty="0" smtClean="0"/>
              <a:t>www.youtube.com/watch?v=SrSmhK_RqdY</a:t>
            </a:r>
            <a:endParaRPr lang="en-US" altLang="en-US" sz="2200" dirty="0" smtClean="0"/>
          </a:p>
        </p:txBody>
      </p:sp>
      <p:sp>
        <p:nvSpPr>
          <p:cNvPr id="1280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5E54073-9ED7-4E67-94AE-98CDB39EE91B}" type="slidenum">
              <a:rPr lang="en-US" altLang="en-US" sz="1400" smtClean="0">
                <a:solidFill>
                  <a:srgbClr val="FFFFFF"/>
                </a:solidFill>
              </a:rPr>
              <a:pPr>
                <a:spcBef>
                  <a:spcPct val="0"/>
                </a:spcBef>
                <a:buFontTx/>
                <a:buNone/>
              </a:pPr>
              <a:t>7</a:t>
            </a:fld>
            <a:endParaRPr lang="en-US" altLang="en-US" sz="1400" smtClean="0">
              <a:solidFill>
                <a:srgbClr val="FFFFFF"/>
              </a:solidFill>
            </a:endParaRPr>
          </a:p>
        </p:txBody>
      </p:sp>
      <p:sp>
        <p:nvSpPr>
          <p:cNvPr id="128004" name="Title 3"/>
          <p:cNvSpPr>
            <a:spLocks noGrp="1"/>
          </p:cNvSpPr>
          <p:nvPr>
            <p:ph type="title"/>
          </p:nvPr>
        </p:nvSpPr>
        <p:spPr/>
        <p:txBody>
          <a:bodyPr/>
          <a:lstStyle/>
          <a:p>
            <a:r>
              <a:rPr lang="en-US" altLang="en-US" dirty="0"/>
              <a:t>Disability Inclusion Revolution</a:t>
            </a:r>
            <a:endParaRPr lang="en-US" altLang="en-US" dirty="0" smtClean="0"/>
          </a:p>
        </p:txBody>
      </p:sp>
      <p:pic>
        <p:nvPicPr>
          <p:cNvPr id="2" name="Picture 1" descr="Screen shot of YouTube video featuring global leaders at the Davos Economic Summitt discussing disability inclusion and accessibility. "/>
          <p:cNvPicPr>
            <a:picLocks noChangeAspect="1"/>
          </p:cNvPicPr>
          <p:nvPr/>
        </p:nvPicPr>
        <p:blipFill rotWithShape="1">
          <a:blip r:embed="rId3"/>
          <a:srcRect l="4025" t="13150" r="27534" b="11288"/>
          <a:stretch/>
        </p:blipFill>
        <p:spPr>
          <a:xfrm>
            <a:off x="937953" y="1423219"/>
            <a:ext cx="7649093" cy="4574458"/>
          </a:xfrm>
          <a:prstGeom prst="rect">
            <a:avLst/>
          </a:prstGeom>
        </p:spPr>
      </p:pic>
    </p:spTree>
    <p:extLst>
      <p:ext uri="{BB962C8B-B14F-4D97-AF65-F5344CB8AC3E}">
        <p14:creationId xmlns:p14="http://schemas.microsoft.com/office/powerpoint/2010/main" val="2137621239"/>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838200" y="1295401"/>
            <a:ext cx="7848600" cy="4282440"/>
          </a:xfrm>
        </p:spPr>
        <p:txBody>
          <a:bodyPr>
            <a:normAutofit fontScale="32500" lnSpcReduction="20000"/>
          </a:bodyPr>
          <a:lstStyle/>
          <a:p>
            <a:pPr marL="400050" lvl="2" indent="0">
              <a:lnSpc>
                <a:spcPct val="170000"/>
              </a:lnSpc>
              <a:spcBef>
                <a:spcPts val="0"/>
              </a:spcBef>
              <a:buNone/>
              <a:defRPr/>
            </a:pPr>
            <a:endParaRPr lang="en-US" altLang="en-US" sz="2200" dirty="0" smtClean="0"/>
          </a:p>
          <a:p>
            <a:pPr marL="400050" lvl="2" indent="0">
              <a:lnSpc>
                <a:spcPct val="170000"/>
              </a:lnSpc>
              <a:spcBef>
                <a:spcPts val="0"/>
              </a:spcBef>
              <a:buNone/>
              <a:defRPr/>
            </a:pPr>
            <a:r>
              <a:rPr lang="en-US" sz="7400" b="1" dirty="0" smtClean="0"/>
              <a:t>Drive Innovation - </a:t>
            </a:r>
            <a:r>
              <a:rPr lang="en-US" sz="7400" dirty="0" smtClean="0"/>
              <a:t>Apple </a:t>
            </a:r>
            <a:r>
              <a:rPr lang="en-US" sz="7400" dirty="0" err="1" smtClean="0"/>
              <a:t>VoiceOver</a:t>
            </a:r>
            <a:r>
              <a:rPr lang="en-US" sz="7400" dirty="0" smtClean="0"/>
              <a:t> </a:t>
            </a:r>
            <a:r>
              <a:rPr lang="en-US" sz="7400" dirty="0"/>
              <a:t>on </a:t>
            </a:r>
            <a:r>
              <a:rPr lang="en-US" sz="7400" dirty="0" smtClean="0"/>
              <a:t>iPhone</a:t>
            </a:r>
          </a:p>
          <a:p>
            <a:pPr marL="400050" lvl="2" indent="0">
              <a:lnSpc>
                <a:spcPct val="170000"/>
              </a:lnSpc>
              <a:spcBef>
                <a:spcPts val="0"/>
              </a:spcBef>
              <a:buNone/>
              <a:defRPr/>
            </a:pPr>
            <a:r>
              <a:rPr lang="en-US" sz="7400" b="1" dirty="0" smtClean="0"/>
              <a:t>Enhancing Your Brand </a:t>
            </a:r>
            <a:r>
              <a:rPr lang="en-US" sz="7400" dirty="0" smtClean="0"/>
              <a:t>- </a:t>
            </a:r>
            <a:r>
              <a:rPr lang="en-US" sz="7400" dirty="0"/>
              <a:t>Barclays Beacon Technology</a:t>
            </a:r>
            <a:r>
              <a:rPr lang="en-US" sz="7400" b="1" dirty="0"/>
              <a:t> </a:t>
            </a:r>
          </a:p>
          <a:p>
            <a:pPr marL="400050" lvl="2" indent="0">
              <a:lnSpc>
                <a:spcPct val="170000"/>
              </a:lnSpc>
              <a:spcBef>
                <a:spcPts val="0"/>
              </a:spcBef>
              <a:buNone/>
              <a:defRPr/>
            </a:pPr>
            <a:r>
              <a:rPr lang="en-US" sz="7400" b="1" dirty="0" smtClean="0"/>
              <a:t>Increase Market Reach -  </a:t>
            </a:r>
            <a:r>
              <a:rPr lang="en-US" sz="7400" dirty="0" smtClean="0"/>
              <a:t>NRP Weekly Broadcast </a:t>
            </a:r>
          </a:p>
          <a:p>
            <a:pPr marL="400050" lvl="2" indent="0">
              <a:lnSpc>
                <a:spcPct val="170000"/>
              </a:lnSpc>
              <a:spcBef>
                <a:spcPts val="0"/>
              </a:spcBef>
              <a:buNone/>
              <a:defRPr/>
            </a:pPr>
            <a:r>
              <a:rPr lang="en-US" sz="7400" b="1" dirty="0" smtClean="0"/>
              <a:t>Minimize Legal Risk  - </a:t>
            </a:r>
            <a:r>
              <a:rPr lang="en-US" sz="7400" dirty="0" smtClean="0"/>
              <a:t>Increasing Court Cases and Settlements</a:t>
            </a:r>
            <a:r>
              <a:rPr lang="en-US" sz="7400" b="1" dirty="0" smtClean="0"/>
              <a:t> </a:t>
            </a:r>
            <a:endParaRPr lang="en-US" sz="7400" b="1" dirty="0"/>
          </a:p>
          <a:p>
            <a:pPr marL="400050" lvl="2" indent="0">
              <a:lnSpc>
                <a:spcPct val="170000"/>
              </a:lnSpc>
              <a:spcBef>
                <a:spcPts val="0"/>
              </a:spcBef>
              <a:buNone/>
              <a:defRPr/>
            </a:pPr>
            <a:r>
              <a:rPr lang="en-US" sz="2400" dirty="0" smtClean="0"/>
              <a:t> </a:t>
            </a:r>
            <a:endParaRPr lang="en-US" altLang="en-US" sz="2200" dirty="0"/>
          </a:p>
          <a:p>
            <a:pPr marL="400050" lvl="2" indent="0">
              <a:lnSpc>
                <a:spcPct val="170000"/>
              </a:lnSpc>
              <a:spcBef>
                <a:spcPts val="0"/>
              </a:spcBef>
              <a:buNone/>
              <a:defRPr/>
            </a:pPr>
            <a:endParaRPr lang="en-US" altLang="en-US" sz="2200" dirty="0" smtClean="0"/>
          </a:p>
          <a:p>
            <a:pPr marL="400050" lvl="2" indent="0">
              <a:lnSpc>
                <a:spcPct val="170000"/>
              </a:lnSpc>
              <a:spcBef>
                <a:spcPts val="0"/>
              </a:spcBef>
              <a:buNone/>
              <a:defRPr/>
            </a:pPr>
            <a:r>
              <a:rPr lang="en-US" altLang="en-US" sz="3400" dirty="0" smtClean="0">
                <a:hlinkClick r:id="rId4"/>
              </a:rPr>
              <a:t>https</a:t>
            </a:r>
            <a:r>
              <a:rPr lang="en-US" altLang="en-US" sz="3400" dirty="0">
                <a:hlinkClick r:id="rId4"/>
              </a:rPr>
              <a:t>://www.w3.org/WAI/business-case</a:t>
            </a:r>
            <a:r>
              <a:rPr lang="en-US" altLang="en-US" sz="3400" dirty="0" smtClean="0">
                <a:hlinkClick r:id="rId4"/>
              </a:rPr>
              <a:t>/</a:t>
            </a:r>
            <a:r>
              <a:rPr lang="en-US" altLang="en-US" sz="3400" dirty="0" smtClean="0"/>
              <a:t>  </a:t>
            </a:r>
          </a:p>
        </p:txBody>
      </p:sp>
      <p:sp>
        <p:nvSpPr>
          <p:cNvPr id="1280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5E54073-9ED7-4E67-94AE-98CDB39EE91B}" type="slidenum">
              <a:rPr lang="en-US" altLang="en-US" sz="1400" smtClean="0">
                <a:solidFill>
                  <a:srgbClr val="FFFFFF"/>
                </a:solidFill>
              </a:rPr>
              <a:pPr>
                <a:spcBef>
                  <a:spcPct val="0"/>
                </a:spcBef>
                <a:buFontTx/>
                <a:buNone/>
              </a:pPr>
              <a:t>8</a:t>
            </a:fld>
            <a:endParaRPr lang="en-US" altLang="en-US" sz="1400" smtClean="0">
              <a:solidFill>
                <a:srgbClr val="FFFFFF"/>
              </a:solidFill>
            </a:endParaRPr>
          </a:p>
        </p:txBody>
      </p:sp>
      <p:sp>
        <p:nvSpPr>
          <p:cNvPr id="128004" name="Title 3"/>
          <p:cNvSpPr>
            <a:spLocks noGrp="1"/>
          </p:cNvSpPr>
          <p:nvPr>
            <p:ph type="title" idx="4294967295"/>
          </p:nvPr>
        </p:nvSpPr>
        <p:spPr>
          <a:xfrm>
            <a:off x="457200" y="457200"/>
            <a:ext cx="6096000" cy="609600"/>
          </a:xfrm>
        </p:spPr>
        <p:txBody>
          <a:bodyPr/>
          <a:lstStyle/>
          <a:p>
            <a:r>
              <a:rPr lang="en-US" altLang="en-US" dirty="0"/>
              <a:t>Disability Inclusion Revolution</a:t>
            </a:r>
            <a:endParaRPr lang="en-US" altLang="en-US" dirty="0" smtClean="0"/>
          </a:p>
        </p:txBody>
      </p:sp>
    </p:spTree>
    <p:custDataLst>
      <p:tags r:id="rId1"/>
    </p:custDataLst>
    <p:extLst>
      <p:ext uri="{BB962C8B-B14F-4D97-AF65-F5344CB8AC3E}">
        <p14:creationId xmlns:p14="http://schemas.microsoft.com/office/powerpoint/2010/main" val="203245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fontScale="70000" lnSpcReduction="20000"/>
          </a:bodyPr>
          <a:lstStyle/>
          <a:p>
            <a:pPr marL="0" indent="0">
              <a:lnSpc>
                <a:spcPct val="120000"/>
              </a:lnSpc>
              <a:defRPr/>
            </a:pPr>
            <a:r>
              <a:rPr lang="en-US" sz="3500" dirty="0" smtClean="0">
                <a:solidFill>
                  <a:srgbClr val="0096DB"/>
                </a:solidFill>
              </a:rPr>
              <a:t>The </a:t>
            </a:r>
            <a:r>
              <a:rPr lang="en-US" sz="3500" dirty="0">
                <a:solidFill>
                  <a:srgbClr val="0096DB"/>
                </a:solidFill>
              </a:rPr>
              <a:t>Conference Board </a:t>
            </a:r>
            <a:r>
              <a:rPr lang="en-US" sz="3500" b="0" dirty="0" smtClean="0"/>
              <a:t>– established to support businesses reports disability in the workplace is a critical issues of our time. </a:t>
            </a:r>
          </a:p>
          <a:p>
            <a:pPr>
              <a:defRPr/>
            </a:pPr>
            <a:endParaRPr lang="en-US" sz="3300" dirty="0"/>
          </a:p>
          <a:p>
            <a:pPr>
              <a:defRPr/>
            </a:pPr>
            <a:r>
              <a:rPr lang="en-US" sz="3300" dirty="0" smtClean="0"/>
              <a:t>	</a:t>
            </a:r>
            <a:r>
              <a:rPr lang="en-US" sz="3300" dirty="0"/>
              <a:t>T</a:t>
            </a:r>
            <a:r>
              <a:rPr lang="en-US" sz="3300" dirty="0" smtClean="0"/>
              <a:t>rends noted in the report:  </a:t>
            </a:r>
            <a:endParaRPr lang="en-US" sz="3300" dirty="0"/>
          </a:p>
          <a:p>
            <a:pPr lvl="3">
              <a:lnSpc>
                <a:spcPct val="120000"/>
              </a:lnSpc>
              <a:defRPr/>
            </a:pPr>
            <a:r>
              <a:rPr lang="en-US" sz="3300" dirty="0" smtClean="0"/>
              <a:t>Employees aging in the workplace</a:t>
            </a:r>
          </a:p>
          <a:p>
            <a:pPr lvl="3">
              <a:lnSpc>
                <a:spcPct val="120000"/>
              </a:lnSpc>
              <a:defRPr/>
            </a:pPr>
            <a:r>
              <a:rPr lang="en-US" sz="3300" dirty="0" smtClean="0"/>
              <a:t>Development of new, more universally accessible workplace technologies</a:t>
            </a:r>
          </a:p>
          <a:p>
            <a:pPr lvl="3">
              <a:lnSpc>
                <a:spcPct val="120000"/>
              </a:lnSpc>
              <a:defRPr/>
            </a:pPr>
            <a:r>
              <a:rPr lang="en-US" sz="3300" dirty="0" smtClean="0"/>
              <a:t>Greater acceptance of remote work</a:t>
            </a:r>
          </a:p>
          <a:p>
            <a:pPr lvl="3">
              <a:lnSpc>
                <a:spcPct val="120000"/>
              </a:lnSpc>
              <a:defRPr/>
            </a:pPr>
            <a:r>
              <a:rPr lang="en-US" sz="3300" dirty="0" smtClean="0"/>
              <a:t>Health care advances</a:t>
            </a:r>
          </a:p>
          <a:p>
            <a:pPr lvl="3">
              <a:lnSpc>
                <a:spcPct val="120000"/>
              </a:lnSpc>
              <a:defRPr/>
            </a:pPr>
            <a:r>
              <a:rPr lang="en-US" sz="3300" dirty="0" smtClean="0"/>
              <a:t>Incentives provided by government</a:t>
            </a:r>
            <a:r>
              <a:rPr lang="en-US" altLang="en-US" sz="4100" dirty="0" smtClean="0"/>
              <a:t>		</a:t>
            </a:r>
            <a:endParaRPr lang="en-US" altLang="en-US" sz="5100" b="0" dirty="0"/>
          </a:p>
          <a:p>
            <a:pPr marL="0" indent="0">
              <a:defRPr/>
            </a:pPr>
            <a:endParaRPr lang="en-US" altLang="en-US" sz="2200" b="0" dirty="0" smtClean="0"/>
          </a:p>
          <a:p>
            <a:pPr marL="0" indent="0">
              <a:defRPr/>
            </a:pPr>
            <a:r>
              <a:rPr lang="en-US" altLang="en-US" sz="2200" b="0" dirty="0" smtClean="0"/>
              <a:t>Source: The </a:t>
            </a:r>
            <a:r>
              <a:rPr lang="en-US" altLang="en-US" sz="2200" b="0" dirty="0"/>
              <a:t>Conference </a:t>
            </a:r>
            <a:r>
              <a:rPr lang="en-US" altLang="en-US" sz="2200" b="0" dirty="0" smtClean="0"/>
              <a:t>Board, “Leveling the </a:t>
            </a:r>
            <a:r>
              <a:rPr lang="en-US" altLang="en-US" sz="2200" b="0" dirty="0"/>
              <a:t>Playing </a:t>
            </a:r>
            <a:r>
              <a:rPr lang="en-US" altLang="en-US" sz="2200" b="0" dirty="0" smtClean="0"/>
              <a:t>Field: ATTRACTING</a:t>
            </a:r>
            <a:r>
              <a:rPr lang="en-US" altLang="en-US" sz="2200" b="0" dirty="0"/>
              <a:t>, </a:t>
            </a:r>
            <a:r>
              <a:rPr lang="en-US" altLang="en-US" sz="2200" b="0" dirty="0" smtClean="0"/>
              <a:t>ENGAGING</a:t>
            </a:r>
            <a:r>
              <a:rPr lang="en-US" altLang="en-US" sz="2200" b="0" dirty="0"/>
              <a:t>, </a:t>
            </a:r>
            <a:r>
              <a:rPr lang="en-US" altLang="en-US" sz="2200" b="0" dirty="0" smtClean="0"/>
              <a:t>AND ADVANCING PEOPLE WITH DISABILITIES.”</a:t>
            </a:r>
            <a:endParaRPr lang="en-US" altLang="en-US" sz="2200" b="0" dirty="0"/>
          </a:p>
          <a:p>
            <a:pPr marL="400050" lvl="2" indent="0">
              <a:lnSpc>
                <a:spcPct val="170000"/>
              </a:lnSpc>
              <a:spcBef>
                <a:spcPts val="0"/>
              </a:spcBef>
              <a:buFont typeface="Wingdings" panose="05000000000000000000" pitchFamily="2" charset="2"/>
              <a:buNone/>
              <a:defRPr/>
            </a:pPr>
            <a:endParaRPr lang="en-US" altLang="en-US" sz="2200" dirty="0" smtClean="0"/>
          </a:p>
        </p:txBody>
      </p:sp>
      <p:sp>
        <p:nvSpPr>
          <p:cNvPr id="128004" name="Title 3"/>
          <p:cNvSpPr>
            <a:spLocks noGrp="1"/>
          </p:cNvSpPr>
          <p:nvPr>
            <p:ph type="title" idx="4294967295"/>
          </p:nvPr>
        </p:nvSpPr>
        <p:spPr/>
        <p:txBody>
          <a:bodyPr/>
          <a:lstStyle/>
          <a:p>
            <a:r>
              <a:rPr lang="en-US" altLang="en-US" dirty="0"/>
              <a:t>Disability Inclusion Revolution</a:t>
            </a:r>
            <a:endParaRPr lang="en-US" altLang="en-US" dirty="0" smtClean="0"/>
          </a:p>
        </p:txBody>
      </p:sp>
      <p:sp>
        <p:nvSpPr>
          <p:cNvPr id="1280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5E54073-9ED7-4E67-94AE-98CDB39EE91B}" type="slidenum">
              <a:rPr lang="en-US" altLang="en-US" sz="1400" smtClean="0">
                <a:solidFill>
                  <a:srgbClr val="FFFFFF"/>
                </a:solidFill>
              </a:rPr>
              <a:pPr>
                <a:spcBef>
                  <a:spcPct val="0"/>
                </a:spcBef>
                <a:buFontTx/>
                <a:buNone/>
              </a:pPr>
              <a:t>9</a:t>
            </a:fld>
            <a:endParaRPr lang="en-US" altLang="en-US" sz="1400" smtClean="0">
              <a:solidFill>
                <a:srgbClr val="FFFFFF"/>
              </a:solidFill>
            </a:endParaRPr>
          </a:p>
        </p:txBody>
      </p:sp>
    </p:spTree>
    <p:custDataLst>
      <p:tags r:id="rId1"/>
    </p:custDataLst>
    <p:extLst>
      <p:ext uri="{BB962C8B-B14F-4D97-AF65-F5344CB8AC3E}">
        <p14:creationId xmlns:p14="http://schemas.microsoft.com/office/powerpoint/2010/main" val="2065717754"/>
      </p:ext>
    </p:extLst>
  </p:cSld>
  <p:clrMapOvr>
    <a:masterClrMapping/>
  </p:clrMapOvr>
  <p:transition spd="slow">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4 - &amp;quot;Creating Workplace Inclusion&amp;quot;&quot;/&gt;&lt;property id=&quot;20307&quot; value=&quot;264&quot;/&gt;&lt;/object&gt;&lt;object type=&quot;3&quot; unique_id=&quot;52618&quot;&gt;&lt;property id=&quot;20148&quot; value=&quot;5&quot;/&gt;&lt;property id=&quot;20300&quot; value=&quot;Slide 1&quot;/&gt;&lt;property id=&quot;20307&quot; value=&quot;292&quot;/&gt;&lt;/object&gt;&lt;object type=&quot;3&quot; unique_id=&quot;52620&quot;&gt;&lt;property id=&quot;20148&quot; value=&quot;5&quot;/&gt;&lt;property id=&quot;20300&quot; value=&quot;Slide 22 - &amp;quot;Free MAS App &amp;quot;&quot;/&gt;&lt;property id=&quot;20307&quot; value=&quot;294&quot;/&gt;&lt;/object&gt;&lt;object type=&quot;3&quot; unique_id=&quot;52621&quot;&gt;&lt;property id=&quot;20148&quot; value=&quot;5&quot;/&gt;&lt;property id=&quot;20300&quot; value=&quot;Slide 23 - &amp;quot;Free MAS App &amp;quot;&quot;/&gt;&lt;property id=&quot;20307&quot; value=&quot;295&quot;/&gt;&lt;/object&gt;&lt;object type=&quot;3&quot; unique_id=&quot;52622&quot;&gt;&lt;property id=&quot;20148&quot; value=&quot;5&quot;/&gt;&lt;property id=&quot;20300&quot; value=&quot;Slide 24 - &amp;quot;Free MAS App &amp;quot;&quot;/&gt;&lt;property id=&quot;20307&quot; value=&quot;296&quot;/&gt;&lt;/object&gt;&lt;object type=&quot;3&quot; unique_id=&quot;52626&quot;&gt;&lt;property id=&quot;20148&quot; value=&quot;5&quot;/&gt;&lt;property id=&quot;20300&quot; value=&quot;Slide 32 - &amp;quot;Free MAS App &amp;quot;&quot;/&gt;&lt;property id=&quot;20307&quot; value=&quot;313&quot;/&gt;&lt;/object&gt;&lt;object type=&quot;3&quot; unique_id=&quot;52627&quot;&gt;&lt;property id=&quot;20148&quot; value=&quot;5&quot;/&gt;&lt;property id=&quot;20300&quot; value=&quot;Slide 27 - &amp;quot;Free MAS App &amp;quot;&quot;/&gt;&lt;property id=&quot;20307&quot; value=&quot;308&quot;/&gt;&lt;/object&gt;&lt;object type=&quot;3&quot; unique_id=&quot;52628&quot;&gt;&lt;property id=&quot;20148&quot; value=&quot;5&quot;/&gt;&lt;property id=&quot;20300&quot; value=&quot;Slide 28 - &amp;quot;Free MAS App &amp;quot;&quot;/&gt;&lt;property id=&quot;20307&quot; value=&quot;309&quot;/&gt;&lt;/object&gt;&lt;object type=&quot;3&quot; unique_id=&quot;52629&quot;&gt;&lt;property id=&quot;20148&quot; value=&quot;5&quot;/&gt;&lt;property id=&quot;20300&quot; value=&quot;Slide 29 - &amp;quot;Free MAS App &amp;quot;&quot;/&gt;&lt;property id=&quot;20307&quot; value=&quot;310&quot;/&gt;&lt;/object&gt;&lt;object type=&quot;3&quot; unique_id=&quot;52630&quot;&gt;&lt;property id=&quot;20148&quot; value=&quot;5&quot;/&gt;&lt;property id=&quot;20300&quot; value=&quot;Slide 30 - &amp;quot;Free MAS App &amp;quot;&quot;/&gt;&lt;property id=&quot;20307&quot; value=&quot;311&quot;/&gt;&lt;/object&gt;&lt;object type=&quot;3&quot; unique_id=&quot;52631&quot;&gt;&lt;property id=&quot;20148&quot; value=&quot;5&quot;/&gt;&lt;property id=&quot;20300&quot; value=&quot;Slide 31 - &amp;quot;Free MAS App &amp;quot;&quot;/&gt;&lt;property id=&quot;20307&quot; value=&quot;312&quot;/&gt;&lt;/object&gt;&lt;object type=&quot;3&quot; unique_id=&quot;52760&quot;&gt;&lt;property id=&quot;20148&quot; value=&quot;5&quot;/&gt;&lt;property id=&quot;20300&quot; value=&quot;Slide 33 - &amp;quot;Free MAS App &amp;quot;&quot;/&gt;&lt;property id=&quot;20307&quot; value=&quot;314&quot;/&gt;&lt;/object&gt;&lt;object type=&quot;3&quot; unique_id=&quot;52762&quot;&gt;&lt;property id=&quot;20148&quot; value=&quot;5&quot;/&gt;&lt;property id=&quot;20300&quot; value=&quot;Slide 2&quot;/&gt;&lt;property id=&quot;20307&quot; value=&quot;334&quot;/&gt;&lt;/object&gt;&lt;object type=&quot;3&quot; unique_id=&quot;52763&quot;&gt;&lt;property id=&quot;20148&quot; value=&quot;5&quot;/&gt;&lt;property id=&quot;20300&quot; value=&quot;Slide 3&quot;/&gt;&lt;property id=&quot;20307&quot; value=&quot;335&quot;/&gt;&lt;/object&gt;&lt;object type=&quot;3&quot; unique_id=&quot;52764&quot;&gt;&lt;property id=&quot;20148&quot; value=&quot;5&quot;/&gt;&lt;property id=&quot;20300&quot; value=&quot;Slide 5&quot;/&gt;&lt;property id=&quot;20307&quot; value=&quot;326&quot;/&gt;&lt;/object&gt;&lt;object type=&quot;3&quot; unique_id=&quot;52765&quot;&gt;&lt;property id=&quot;20148&quot; value=&quot;5&quot;/&gt;&lt;property id=&quot;20300&quot; value=&quot;Slide 6 - &amp;quot;What is the Toolkit?&amp;quot;&quot;/&gt;&lt;property id=&quot;20307&quot; value=&quot;317&quot;/&gt;&lt;/object&gt;&lt;object type=&quot;3&quot; unique_id=&quot;52766&quot;&gt;&lt;property id=&quot;20148&quot; value=&quot;5&quot;/&gt;&lt;property id=&quot;20300&quot; value=&quot;Slide 7 - &amp;quot;Who uses the Toolkit? &amp;quot;&quot;/&gt;&lt;property id=&quot;20307&quot; value=&quot;318&quot;/&gt;&lt;/object&gt;&lt;object type=&quot;3&quot; unique_id=&quot;52767&quot;&gt;&lt;property id=&quot;20148&quot; value=&quot;5&quot;/&gt;&lt;property id=&quot;20300&quot; value=&quot;Slide 8 - &amp;quot;Accommodation Toolkit&amp;quot;&quot;/&gt;&lt;property id=&quot;20307&quot; value=&quot;319&quot;/&gt;&lt;/object&gt;&lt;object type=&quot;3&quot; unique_id=&quot;52768&quot;&gt;&lt;property id=&quot;20148&quot; value=&quot;5&quot;/&gt;&lt;property id=&quot;20300&quot; value=&quot;Slide 9 - &amp;quot;Accommodation Toolkit&amp;quot;&quot;/&gt;&lt;property id=&quot;20307&quot; value=&quot;320&quot;/&gt;&lt;/object&gt;&lt;object type=&quot;3&quot; unique_id=&quot;52769&quot;&gt;&lt;property id=&quot;20148&quot; value=&quot;5&quot;/&gt;&lt;property id=&quot;20300&quot; value=&quot;Slide 10 - &amp;quot;Accommodation Toolkit&amp;quot;&quot;/&gt;&lt;property id=&quot;20307&quot; value=&quot;321&quot;/&gt;&lt;/object&gt;&lt;object type=&quot;3&quot; unique_id=&quot;52770&quot;&gt;&lt;property id=&quot;20148&quot; value=&quot;5&quot;/&gt;&lt;property id=&quot;20300&quot; value=&quot;Slide 11 - &amp;quot;Accommodation Toolkit&amp;quot;&quot;/&gt;&lt;property id=&quot;20307&quot; value=&quot;322&quot;/&gt;&lt;/object&gt;&lt;object type=&quot;3&quot; unique_id=&quot;52771&quot;&gt;&lt;property id=&quot;20148&quot; value=&quot;5&quot;/&gt;&lt;property id=&quot;20300&quot; value=&quot;Slide 12&quot;/&gt;&lt;property id=&quot;20307&quot; value=&quot;327&quot;/&gt;&lt;/object&gt;&lt;object type=&quot;3&quot; unique_id=&quot;52772&quot;&gt;&lt;property id=&quot;20148&quot; value=&quot;5&quot;/&gt;&lt;property id=&quot;20300&quot; value=&quot;Slide 13&quot;/&gt;&lt;property id=&quot;20307&quot; value=&quot;333&quot;/&gt;&lt;/object&gt;&lt;object type=&quot;3&quot; unique_id=&quot;52773&quot;&gt;&lt;property id=&quot;20148&quot; value=&quot;5&quot;/&gt;&lt;property id=&quot;20300&quot; value=&quot;Slide 14&quot;/&gt;&lt;property id=&quot;20307&quot; value=&quot;328&quot;/&gt;&lt;/object&gt;&lt;object type=&quot;3&quot; unique_id=&quot;52774&quot;&gt;&lt;property id=&quot;20148&quot; value=&quot;5&quot;/&gt;&lt;property id=&quot;20300&quot; value=&quot;Slide 15&quot;/&gt;&lt;property id=&quot;20307&quot; value=&quot;329&quot;/&gt;&lt;/object&gt;&lt;object type=&quot;3&quot; unique_id=&quot;52775&quot;&gt;&lt;property id=&quot;20148&quot; value=&quot;5&quot;/&gt;&lt;property id=&quot;20300&quot; value=&quot;Slide 16&quot;/&gt;&lt;property id=&quot;20307&quot; value=&quot;330&quot;/&gt;&lt;/object&gt;&lt;object type=&quot;3&quot; unique_id=&quot;52776&quot;&gt;&lt;property id=&quot;20148&quot; value=&quot;5&quot;/&gt;&lt;property id=&quot;20300&quot; value=&quot;Slide 17&quot;/&gt;&lt;property id=&quot;20307&quot; value=&quot;337&quot;/&gt;&lt;/object&gt;&lt;object type=&quot;3&quot; unique_id=&quot;52777&quot;&gt;&lt;property id=&quot;20148&quot; value=&quot;5&quot;/&gt;&lt;property id=&quot;20300&quot; value=&quot;Slide 18&quot;/&gt;&lt;property id=&quot;20307&quot; value=&quot;338&quot;/&gt;&lt;/object&gt;&lt;object type=&quot;3&quot; unique_id=&quot;52778&quot;&gt;&lt;property id=&quot;20148&quot; value=&quot;5&quot;/&gt;&lt;property id=&quot;20300&quot; value=&quot;Slide 19&quot;/&gt;&lt;property id=&quot;20307&quot; value=&quot;339&quot;/&gt;&lt;/object&gt;&lt;object type=&quot;3&quot; unique_id=&quot;52779&quot;&gt;&lt;property id=&quot;20148&quot; value=&quot;5&quot;/&gt;&lt;property id=&quot;20300&quot; value=&quot;Slide 20 - &amp;quot;Enabling Technologies  &amp;quot;&quot;/&gt;&lt;property id=&quot;20307&quot; value=&quot;325&quot;/&gt;&lt;/object&gt;&lt;object type=&quot;3&quot; unique_id=&quot;52780&quot;&gt;&lt;property id=&quot;20148&quot; value=&quot;5&quot;/&gt;&lt;property id=&quot;20300&quot; value=&quot;Slide 21 - &amp;quot;Free MAS App &amp;quot;&quot;/&gt;&lt;property id=&quot;20307&quot; value=&quot;293&quot;/&gt;&lt;/object&gt;&lt;object type=&quot;3&quot; unique_id=&quot;52781&quot;&gt;&lt;property id=&quot;20148&quot; value=&quot;5&quot;/&gt;&lt;property id=&quot;20300&quot; value=&quot;Slide 25 - &amp;quot;Free MAS App &amp;quot;&quot;/&gt;&lt;property id=&quot;20307&quot; value=&quot;306&quot;/&gt;&lt;/object&gt;&lt;object type=&quot;3&quot; unique_id=&quot;52782&quot;&gt;&lt;property id=&quot;20148&quot; value=&quot;5&quot;/&gt;&lt;property id=&quot;20300&quot; value=&quot;Slide 26 - &amp;quot;Free MAS App &amp;quot;&quot;/&gt;&lt;property id=&quot;20307&quot; value=&quot;307&quot;/&gt;&lt;/object&gt;&lt;object type=&quot;3&quot; unique_id=&quot;52783&quot;&gt;&lt;property id=&quot;20148&quot; value=&quot;5&quot;/&gt;&lt;property id=&quot;20300&quot; value=&quot;Slide 34&quot;/&gt;&lt;property id=&quot;20307&quot; value=&quot;331&quot;/&gt;&lt;/object&gt;&lt;object type=&quot;3&quot; unique_id=&quot;52784&quot;&gt;&lt;property id=&quot;20148&quot; value=&quot;5&quot;/&gt;&lt;property id=&quot;20300&quot; value=&quot;Slide 35&quot;/&gt;&lt;property id=&quot;20307&quot; value=&quot;332&quot;/&gt;&lt;/object&gt;&lt;object type=&quot;3&quot; unique_id=&quot;52785&quot;&gt;&lt;property id=&quot;20148&quot; value=&quot;5&quot;/&gt;&lt;property id=&quot;20300&quot; value=&quot;Slide 36 - &amp;quot;Tools, Techniques, and Technologies  for Creating Inclusive Workplaces&amp;quot;&quot;/&gt;&lt;property id=&quot;20307&quot; value=&quot;316&quot;/&gt;&lt;/object&gt;&lt;/object&gt;&lt;object type=&quot;8&quot; unique_id=&quot;1004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3,1239339424,H:\LtdAccess\Presentations\2016\Modules\Etiquette\The Value Proposition for Engaging People with Disabilities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7,1239339424,H:\LtdAccess\Presentations\2016\Modules\Etiquette\The Value Proposition for Engaging People with Disabilities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7,1239339424,H:\LtdAccess\Presentations\2016\Modules\Etiquette\The Value Proposition for Engaging People with Disabilities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7,1239339424,H:\LtdAccess\Presentations\2016\Modules\Etiquette\The Value Proposition for Engaging People with Disabilities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7,1239339424,H:\LtdAccess\Presentations\2016\Modules\Etiquette\The Value Proposition for Engaging People with Disabilities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B21EBAAE-49E6-4E93-8668-D9B34E22015D}_6.png&quot;/&gt;&lt;left val=&quot;677&quot;/&gt;&lt;top val=&quot;510&quot;/&gt;&lt;width val=&quot;42&quot;/&gt;&lt;height val=&quot;3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B21EBAAE-49E6-4E93-8668-D9B34E22015D}_6.png&quot;/&gt;&lt;left val=&quot;677&quot;/&gt;&lt;top val=&quot;510&quot;/&gt;&lt;width val=&quot;42&quot;/&gt;&lt;height val=&quot;3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PPSNARRATION" val="2,1239339424,H:\LtdAccess\Presentations\2016\Modules\Etiquette\The Value Proposition for Engaging People with Disabilities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7,1239339424,H:\LtdAccess\Presentations\2016\Modules\Etiquette\The Value Proposition for Engaging People with Disabilities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8,1239339424,H:\LtdAccess\Presentations\2016\Modules\Etiquette\The Value Proposition for Engaging People with Disabilities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5,1239339424,H:\LtdAccess\Presentations\2016\Modules\Etiquette\The Value Proposition for Engaging People with Disabilities_pptx\Media.ppcx"/>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2_Custom Design">
  <a:themeElements>
    <a:clrScheme name="SBI Custom 1">
      <a:dk1>
        <a:sysClr val="windowText" lastClr="000000"/>
      </a:dk1>
      <a:lt1>
        <a:sysClr val="window" lastClr="FFFFFF"/>
      </a:lt1>
      <a:dk2>
        <a:srgbClr val="44546A"/>
      </a:dk2>
      <a:lt2>
        <a:srgbClr val="E7E6E6"/>
      </a:lt2>
      <a:accent1>
        <a:srgbClr val="44A1A0"/>
      </a:accent1>
      <a:accent2>
        <a:srgbClr val="9ABF52"/>
      </a:accent2>
      <a:accent3>
        <a:srgbClr val="348ED0"/>
      </a:accent3>
      <a:accent4>
        <a:srgbClr val="FFC000"/>
      </a:accent4>
      <a:accent5>
        <a:srgbClr val="5B9BD5"/>
      </a:accent5>
      <a:accent6>
        <a:srgbClr val="9C2D78"/>
      </a:accent6>
      <a:hlink>
        <a:srgbClr val="A5A5A5"/>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I Template example v1.3.pptx" id="{AB4965ED-AA39-4927-9964-16553BF483AE}" vid="{8921CDE3-131E-4474-A773-7713ADF8DA72}"/>
    </a:ext>
  </a:extLst>
</a:theme>
</file>

<file path=ppt/theme/theme3.xml><?xml version="1.0" encoding="utf-8"?>
<a:theme xmlns:a="http://schemas.openxmlformats.org/drawingml/2006/main" name="Verdana">
  <a:themeElements>
    <a:clrScheme name="Custom 9">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34A90"/>
      </a:hlink>
      <a:folHlink>
        <a:srgbClr val="034A90"/>
      </a:folHlink>
    </a:clrScheme>
    <a:fontScheme name="Verdana Accessib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4179</Words>
  <Application>Microsoft Office PowerPoint</Application>
  <PresentationFormat>On-screen Show (4:3)</PresentationFormat>
  <Paragraphs>690</Paragraphs>
  <Slides>49</Slides>
  <Notes>47</Notes>
  <HiddenSlides>0</HiddenSlides>
  <MMClips>0</MMClips>
  <ScaleCrop>false</ScaleCrop>
  <HeadingPairs>
    <vt:vector size="8" baseType="variant">
      <vt:variant>
        <vt:lpstr>Fonts Used</vt:lpstr>
      </vt:variant>
      <vt:variant>
        <vt:i4>20</vt:i4>
      </vt: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74" baseType="lpstr">
      <vt:lpstr>MS Gothic</vt:lpstr>
      <vt:lpstr>ＭＳ Ｐゴシック</vt:lpstr>
      <vt:lpstr>ＭＳ Ｐゴシック</vt:lpstr>
      <vt:lpstr>SimSun</vt:lpstr>
      <vt:lpstr>SimSun</vt:lpstr>
      <vt:lpstr>Adobe Devanagari</vt:lpstr>
      <vt:lpstr>Arial</vt:lpstr>
      <vt:lpstr>Calibri</vt:lpstr>
      <vt:lpstr>Calibri Light</vt:lpstr>
      <vt:lpstr>Gill Sans</vt:lpstr>
      <vt:lpstr>Helvetica Neue</vt:lpstr>
      <vt:lpstr>Helvetica Neue Light</vt:lpstr>
      <vt:lpstr>Helvetica Neue Thin</vt:lpstr>
      <vt:lpstr>HelveticaNeueLT Pro 45 Lt</vt:lpstr>
      <vt:lpstr>HelvNeue Light for IBM</vt:lpstr>
      <vt:lpstr>Lubalin Book for IBM</vt:lpstr>
      <vt:lpstr>Times New Roman</vt:lpstr>
      <vt:lpstr>Verdana</vt:lpstr>
      <vt:lpstr>Wingdings</vt:lpstr>
      <vt:lpstr>ヒラギノ角ゴ ProN W3</vt:lpstr>
      <vt:lpstr>4_Office Theme</vt:lpstr>
      <vt:lpstr>2_Custom Design</vt:lpstr>
      <vt:lpstr>Verdana</vt:lpstr>
      <vt:lpstr>6_Office Theme</vt:lpstr>
      <vt:lpstr>think-cell Slide</vt:lpstr>
      <vt:lpstr>PowerPoint Presentation</vt:lpstr>
      <vt:lpstr>PowerPoint Presentation</vt:lpstr>
      <vt:lpstr>PowerPoint Presentation</vt:lpstr>
      <vt:lpstr>PowerPoint Presentation</vt:lpstr>
      <vt:lpstr> Disability Inclusion Revolution</vt:lpstr>
      <vt:lpstr>Disability Inclusion Revolution</vt:lpstr>
      <vt:lpstr>Disability Inclusion Revolution</vt:lpstr>
      <vt:lpstr>Disability Inclusion Revolution</vt:lpstr>
      <vt:lpstr>Disability Inclusion Revolution</vt:lpstr>
      <vt:lpstr> Disability Inclusion Revolution</vt:lpstr>
      <vt:lpstr>Disability Inclusion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 #1</vt:lpstr>
      <vt:lpstr>PowerPoint Presentation</vt:lpstr>
      <vt:lpstr>PowerPoint Presentation</vt:lpstr>
      <vt:lpstr>Frequently Asked Question #2</vt:lpstr>
      <vt:lpstr>PowerPoint Presentation</vt:lpstr>
      <vt:lpstr>JAN Video: Return-to-Work </vt:lpstr>
      <vt:lpstr>Frequently Asked Question #3</vt:lpstr>
      <vt:lpstr>PowerPoint Presentation</vt:lpstr>
      <vt:lpstr>JAN Video: Advancing </vt:lpstr>
      <vt:lpstr>Who uses the Toolkit? </vt:lpstr>
      <vt:lpstr>Accommodation Toolkit</vt:lpstr>
      <vt:lpstr>Accommodation Toolkit</vt:lpstr>
      <vt:lpstr>Accommodation Toolkit</vt:lpstr>
      <vt:lpstr>PowerPoint Presentation</vt:lpstr>
      <vt:lpstr>PowerPoint Presentation</vt:lpstr>
      <vt:lpstr>Solution Showcase </vt:lpstr>
      <vt:lpstr>Free MAS App </vt:lpstr>
      <vt:lpstr>Technologies  for Accommodating </vt:lpstr>
      <vt:lpstr>Technologies  for Accommodating </vt:lpstr>
      <vt:lpstr>Technologies  for Accommodating </vt:lpstr>
      <vt:lpstr>Next Big Tool </vt:lpstr>
      <vt:lpstr>PowerPoint Presentation</vt:lpstr>
      <vt:lpstr>PowerPoint Presentation</vt:lpstr>
      <vt:lpstr>Techniques, Tools, and Technologies  for Creating Inclusive Workplaces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2018-03-16T16:36:10Z</dcterms:created>
  <dcterms:modified xsi:type="dcterms:W3CDTF">2019-03-06T22:31:50Z</dcterms:modified>
</cp:coreProperties>
</file>